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520" r:id="rId2"/>
    <p:sldId id="518" r:id="rId3"/>
    <p:sldId id="256" r:id="rId4"/>
    <p:sldId id="481" r:id="rId5"/>
    <p:sldId id="543" r:id="rId6"/>
    <p:sldId id="572" r:id="rId7"/>
    <p:sldId id="562" r:id="rId8"/>
    <p:sldId id="564" r:id="rId9"/>
    <p:sldId id="546" r:id="rId10"/>
    <p:sldId id="569" r:id="rId11"/>
    <p:sldId id="553" r:id="rId12"/>
    <p:sldId id="549" r:id="rId13"/>
    <p:sldId id="568" r:id="rId14"/>
    <p:sldId id="544" r:id="rId15"/>
    <p:sldId id="550" r:id="rId16"/>
    <p:sldId id="548" r:id="rId17"/>
    <p:sldId id="54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5EA3"/>
    <a:srgbClr val="ACCE79"/>
    <a:srgbClr val="8566AD"/>
    <a:srgbClr val="97BC76"/>
    <a:srgbClr val="34FF37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1"/>
  </p:normalViewPr>
  <p:slideViewPr>
    <p:cSldViewPr snapToGrid="0" snapToObjects="1">
      <p:cViewPr>
        <p:scale>
          <a:sx n="94" d="100"/>
          <a:sy n="94" d="100"/>
        </p:scale>
        <p:origin x="162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6BC5-6471-774D-B123-65B5E471E069}" type="datetimeFigureOut">
              <a:rPr lang="en-US" smtClean="0"/>
              <a:pPr/>
              <a:t>7/28/18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C548-70B1-F342-AD12-E694804E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6BC5-6471-774D-B123-65B5E471E069}" type="datetimeFigureOut">
              <a:rPr lang="en-US" smtClean="0"/>
              <a:pPr/>
              <a:t>7/28/18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C548-70B1-F342-AD12-E694804E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6BC5-6471-774D-B123-65B5E471E069}" type="datetimeFigureOut">
              <a:rPr lang="en-US" smtClean="0"/>
              <a:pPr/>
              <a:t>7/28/18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C548-70B1-F342-AD12-E694804E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6BC5-6471-774D-B123-65B5E471E069}" type="datetimeFigureOut">
              <a:rPr lang="en-US" smtClean="0"/>
              <a:pPr/>
              <a:t>7/28/18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C548-70B1-F342-AD12-E694804E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6BC5-6471-774D-B123-65B5E471E069}" type="datetimeFigureOut">
              <a:rPr lang="en-US" smtClean="0"/>
              <a:pPr/>
              <a:t>7/28/18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C548-70B1-F342-AD12-E694804E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6BC5-6471-774D-B123-65B5E471E069}" type="datetimeFigureOut">
              <a:rPr lang="en-US" smtClean="0"/>
              <a:pPr/>
              <a:t>7/28/18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C548-70B1-F342-AD12-E694804E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6BC5-6471-774D-B123-65B5E471E069}" type="datetimeFigureOut">
              <a:rPr lang="en-US" smtClean="0"/>
              <a:pPr/>
              <a:t>7/28/18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C548-70B1-F342-AD12-E694804E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6BC5-6471-774D-B123-65B5E471E069}" type="datetimeFigureOut">
              <a:rPr lang="en-US" smtClean="0"/>
              <a:pPr/>
              <a:t>7/28/18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C548-70B1-F342-AD12-E694804E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6BC5-6471-774D-B123-65B5E471E069}" type="datetimeFigureOut">
              <a:rPr lang="en-US" smtClean="0"/>
              <a:pPr/>
              <a:t>7/28/18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C548-70B1-F342-AD12-E694804E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6BC5-6471-774D-B123-65B5E471E069}" type="datetimeFigureOut">
              <a:rPr lang="en-US" smtClean="0"/>
              <a:pPr/>
              <a:t>7/28/18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C548-70B1-F342-AD12-E694804E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6BC5-6471-774D-B123-65B5E471E069}" type="datetimeFigureOut">
              <a:rPr lang="en-US" smtClean="0"/>
              <a:pPr/>
              <a:t>7/28/18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C548-70B1-F342-AD12-E694804E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66BC5-6471-774D-B123-65B5E471E069}" type="datetimeFigureOut">
              <a:rPr lang="en-US" smtClean="0"/>
              <a:pPr/>
              <a:t>7/28/18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AC548-70B1-F342-AD12-E694804E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372" y="567420"/>
            <a:ext cx="8161028" cy="5822798"/>
          </a:xfrm>
          <a:solidFill>
            <a:srgbClr val="8566AD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normAutofit/>
          </a:bodyPr>
          <a:lstStyle/>
          <a:p>
            <a:endParaRPr lang="en-US" sz="3900" i="1" dirty="0">
              <a:solidFill>
                <a:srgbClr val="97BC76"/>
              </a:solidFill>
              <a:effectLst>
                <a:glow rad="139700">
                  <a:schemeClr val="accent3">
                    <a:alpha val="75000"/>
                  </a:schemeClr>
                </a:glow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1316840"/>
            <a:ext cx="7772400" cy="3923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oper Black"/>
                <a:cs typeface="Cooper Black"/>
              </a:rPr>
              <a:t>El </a:t>
            </a:r>
            <a:r>
              <a:rPr lang="en-US" sz="7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oper Black"/>
                <a:cs typeface="Cooper Black"/>
              </a:rPr>
              <a:t>Presente</a:t>
            </a:r>
            <a:r>
              <a:rPr lang="en-US" sz="7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oper Black"/>
                <a:cs typeface="Cooper Black"/>
              </a:rPr>
              <a:t> </a:t>
            </a:r>
            <a:br>
              <a:rPr lang="en-US" sz="7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oper Black"/>
                <a:cs typeface="Cooper Black"/>
              </a:rPr>
            </a:br>
            <a:r>
              <a:rPr lang="en-US" sz="7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oper Black"/>
                <a:cs typeface="Cooper Black"/>
              </a:rPr>
              <a:t>Perfecto</a:t>
            </a:r>
            <a:br>
              <a:rPr lang="en-US" sz="7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oper Black"/>
                <a:cs typeface="Cooper Black"/>
              </a:rPr>
            </a:br>
            <a:endParaRPr lang="en-US" sz="4667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oper Black"/>
              <a:cs typeface="Cooper Black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8708" y="2557541"/>
            <a:ext cx="7772400" cy="3923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oper Black"/>
                <a:cs typeface="Cooper Black"/>
              </a:rPr>
              <a:t>(del </a:t>
            </a:r>
            <a:r>
              <a:rPr lang="en-US" sz="6000" b="1" u="sng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oper Black"/>
                <a:cs typeface="Cooper Black"/>
              </a:rPr>
              <a:t>indicativo</a:t>
            </a:r>
            <a:r>
              <a:rPr lang="en-US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oper Black"/>
                <a:cs typeface="Cooper Black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739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21" y="1960458"/>
            <a:ext cx="2422567" cy="3009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996" y="2141172"/>
            <a:ext cx="2622646" cy="27974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17014" y="579387"/>
            <a:ext cx="26151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4.       </a:t>
            </a:r>
            <a:r>
              <a:rPr lang="en-US" sz="5000" dirty="0" err="1">
                <a:latin typeface="Cooper Black"/>
                <a:cs typeface="Cooper Black"/>
              </a:rPr>
              <a:t>tú</a:t>
            </a:r>
            <a:endParaRPr lang="en-US" sz="5000" dirty="0">
              <a:latin typeface="Cooper Black"/>
              <a:cs typeface="Cooper 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2855" y="5202517"/>
            <a:ext cx="50274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has </a:t>
            </a:r>
            <a:r>
              <a:rPr lang="en-US" sz="5000" dirty="0" err="1">
                <a:latin typeface="Cooper Black"/>
                <a:cs typeface="Cooper Black"/>
              </a:rPr>
              <a:t>pasado</a:t>
            </a:r>
            <a:r>
              <a:rPr lang="en-US" sz="5000" dirty="0">
                <a:latin typeface="Cooper Black"/>
                <a:cs typeface="Cooper Black"/>
              </a:rPr>
              <a:t> </a:t>
            </a:r>
            <a:r>
              <a:rPr lang="en-US" sz="5000" dirty="0" err="1">
                <a:latin typeface="Cooper Black"/>
                <a:cs typeface="Cooper Black"/>
              </a:rPr>
              <a:t>por</a:t>
            </a:r>
            <a:endParaRPr lang="en-US" sz="5000" dirty="0"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21013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725" y="1556613"/>
            <a:ext cx="4903061" cy="3707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99091" y="579387"/>
            <a:ext cx="338378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5.       </a:t>
            </a:r>
            <a:r>
              <a:rPr lang="en-US" sz="5000" dirty="0" err="1">
                <a:latin typeface="Cooper Black"/>
                <a:cs typeface="Cooper Black"/>
              </a:rPr>
              <a:t>ellos</a:t>
            </a:r>
            <a:endParaRPr lang="en-US" sz="5000" dirty="0">
              <a:latin typeface="Cooper Black"/>
              <a:cs typeface="Cooper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030" y="5202517"/>
            <a:ext cx="84445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>
                <a:latin typeface="Cooper Black"/>
                <a:cs typeface="Cooper Black"/>
              </a:rPr>
              <a:t>han</a:t>
            </a:r>
            <a:r>
              <a:rPr lang="en-US" sz="5000" dirty="0">
                <a:latin typeface="Cooper Black"/>
                <a:cs typeface="Cooper Black"/>
              </a:rPr>
              <a:t> </a:t>
            </a:r>
            <a:r>
              <a:rPr lang="en-US" sz="5000" dirty="0" err="1">
                <a:latin typeface="Cooper Black"/>
                <a:cs typeface="Cooper Black"/>
              </a:rPr>
              <a:t>facturado</a:t>
            </a:r>
            <a:r>
              <a:rPr lang="en-US" sz="5000" dirty="0">
                <a:latin typeface="Cooper Black"/>
                <a:cs typeface="Cooper Black"/>
              </a:rPr>
              <a:t> el </a:t>
            </a:r>
            <a:r>
              <a:rPr lang="en-US" sz="5000" dirty="0" err="1">
                <a:latin typeface="Cooper Black"/>
                <a:cs typeface="Cooper Black"/>
              </a:rPr>
              <a:t>equipaje</a:t>
            </a:r>
            <a:endParaRPr lang="en-US" sz="5000" dirty="0"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298510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 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009" y="1638921"/>
            <a:ext cx="5131907" cy="35635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9823" y="579387"/>
            <a:ext cx="269812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6.     </a:t>
            </a:r>
            <a:r>
              <a:rPr lang="en-US" sz="5000" dirty="0" err="1">
                <a:latin typeface="Cooper Black"/>
                <a:cs typeface="Cooper Black"/>
              </a:rPr>
              <a:t>Ud</a:t>
            </a:r>
            <a:r>
              <a:rPr lang="en-US" sz="5000" dirty="0">
                <a:latin typeface="Cooper Black"/>
                <a:cs typeface="Cooper Black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9677" y="5202517"/>
            <a:ext cx="641352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ha </a:t>
            </a:r>
            <a:r>
              <a:rPr lang="en-US" sz="5000" dirty="0" err="1">
                <a:latin typeface="Cooper Black"/>
                <a:cs typeface="Cooper Black"/>
              </a:rPr>
              <a:t>viajado</a:t>
            </a:r>
            <a:r>
              <a:rPr lang="en-US" sz="5000" dirty="0">
                <a:latin typeface="Cooper Black"/>
                <a:cs typeface="Cooper Black"/>
              </a:rPr>
              <a:t> </a:t>
            </a:r>
            <a:r>
              <a:rPr lang="en-US" sz="5000" dirty="0" err="1">
                <a:latin typeface="Cooper Black"/>
                <a:cs typeface="Cooper Black"/>
              </a:rPr>
              <a:t>por</a:t>
            </a:r>
            <a:r>
              <a:rPr lang="en-US" sz="5000" dirty="0">
                <a:latin typeface="Cooper Black"/>
                <a:cs typeface="Cooper Black"/>
              </a:rPr>
              <a:t> </a:t>
            </a:r>
            <a:r>
              <a:rPr lang="en-US" sz="5000" dirty="0" err="1">
                <a:latin typeface="Cooper Black"/>
                <a:cs typeface="Cooper Black"/>
              </a:rPr>
              <a:t>tren</a:t>
            </a:r>
            <a:endParaRPr lang="en-US" sz="5000" dirty="0"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397265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972" y="1659440"/>
            <a:ext cx="4386558" cy="3370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4051" y="579387"/>
            <a:ext cx="469906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7.     </a:t>
            </a:r>
            <a:r>
              <a:rPr lang="en-US" sz="5000" dirty="0" err="1">
                <a:latin typeface="Cooper Black"/>
                <a:cs typeface="Cooper Black"/>
              </a:rPr>
              <a:t>tú</a:t>
            </a:r>
            <a:r>
              <a:rPr lang="en-US" sz="5000" dirty="0">
                <a:latin typeface="Cooper Black"/>
                <a:cs typeface="Cooper Black"/>
              </a:rPr>
              <a:t> y Rosa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6098" y="4612837"/>
            <a:ext cx="583744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err="1">
                <a:latin typeface="Cooper Black"/>
                <a:cs typeface="Cooper Black"/>
              </a:rPr>
              <a:t>han</a:t>
            </a:r>
            <a:r>
              <a:rPr lang="en-US" sz="5000" dirty="0">
                <a:latin typeface="Cooper Black"/>
                <a:cs typeface="Cooper Black"/>
              </a:rPr>
              <a:t> </a:t>
            </a:r>
            <a:r>
              <a:rPr lang="en-US" sz="5000" dirty="0" err="1">
                <a:latin typeface="Cooper Black"/>
                <a:cs typeface="Cooper Black"/>
              </a:rPr>
              <a:t>hecho</a:t>
            </a:r>
            <a:r>
              <a:rPr lang="en-US" sz="5000" dirty="0">
                <a:latin typeface="Cooper Black"/>
                <a:cs typeface="Cooper Black"/>
              </a:rPr>
              <a:t> cola/</a:t>
            </a:r>
          </a:p>
          <a:p>
            <a:pPr algn="ctr"/>
            <a:r>
              <a:rPr lang="en-US" sz="5000" dirty="0" err="1">
                <a:latin typeface="Cooper Black"/>
                <a:cs typeface="Cooper Black"/>
              </a:rPr>
              <a:t>habéis</a:t>
            </a:r>
            <a:r>
              <a:rPr lang="en-US" sz="5000" dirty="0">
                <a:latin typeface="Cooper Black"/>
                <a:cs typeface="Cooper Black"/>
              </a:rPr>
              <a:t> </a:t>
            </a:r>
            <a:r>
              <a:rPr lang="en-US" sz="5000" dirty="0" err="1">
                <a:latin typeface="Cooper Black"/>
                <a:cs typeface="Cooper Black"/>
              </a:rPr>
              <a:t>hecho</a:t>
            </a:r>
            <a:r>
              <a:rPr lang="en-US" sz="5000" dirty="0">
                <a:latin typeface="Cooper Black"/>
                <a:cs typeface="Cooper Black"/>
              </a:rPr>
              <a:t> cola</a:t>
            </a:r>
          </a:p>
        </p:txBody>
      </p:sp>
    </p:spTree>
    <p:extLst>
      <p:ext uri="{BB962C8B-B14F-4D97-AF65-F5344CB8AC3E}">
        <p14:creationId xmlns:p14="http://schemas.microsoft.com/office/powerpoint/2010/main" val="342910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 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653" y="1543783"/>
            <a:ext cx="3812351" cy="35616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65367" y="579387"/>
            <a:ext cx="43850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8.     </a:t>
            </a:r>
            <a:r>
              <a:rPr lang="en-US" sz="5000" dirty="0" err="1">
                <a:latin typeface="Cooper Black"/>
                <a:cs typeface="Cooper Black"/>
              </a:rPr>
              <a:t>nosotros</a:t>
            </a:r>
            <a:endParaRPr lang="en-US" sz="5000" dirty="0">
              <a:latin typeface="Cooper Black"/>
              <a:cs typeface="Cooper 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7788" y="5202517"/>
            <a:ext cx="550525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>
                <a:latin typeface="Cooper Black"/>
                <a:cs typeface="Cooper Black"/>
              </a:rPr>
              <a:t>hemos</a:t>
            </a:r>
            <a:r>
              <a:rPr lang="en-US" sz="5000" dirty="0">
                <a:latin typeface="Cooper Black"/>
                <a:cs typeface="Cooper Black"/>
              </a:rPr>
              <a:t> </a:t>
            </a:r>
            <a:r>
              <a:rPr lang="en-US" sz="5000" dirty="0" err="1">
                <a:latin typeface="Cooper Black"/>
                <a:cs typeface="Cooper Black"/>
              </a:rPr>
              <a:t>abordado</a:t>
            </a:r>
            <a:endParaRPr lang="en-US" sz="5000" dirty="0"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250195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742" y="1287229"/>
            <a:ext cx="5022504" cy="4031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2587" y="579387"/>
            <a:ext cx="30406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9.     </a:t>
            </a:r>
            <a:r>
              <a:rPr lang="en-US" sz="5000" dirty="0" err="1">
                <a:latin typeface="Cooper Black"/>
                <a:cs typeface="Cooper Black"/>
              </a:rPr>
              <a:t>ellas</a:t>
            </a:r>
            <a:endParaRPr lang="en-US" sz="5000" dirty="0">
              <a:latin typeface="Cooper Black"/>
              <a:cs typeface="Cooper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968" y="5202517"/>
            <a:ext cx="80638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>
                <a:latin typeface="Cooper Black"/>
                <a:cs typeface="Cooper Black"/>
              </a:rPr>
              <a:t>han</a:t>
            </a:r>
            <a:r>
              <a:rPr lang="en-US" sz="5000" dirty="0">
                <a:latin typeface="Cooper Black"/>
                <a:cs typeface="Cooper Black"/>
              </a:rPr>
              <a:t> </a:t>
            </a:r>
            <a:r>
              <a:rPr lang="en-US" sz="5000" dirty="0" err="1">
                <a:latin typeface="Cooper Black"/>
                <a:cs typeface="Cooper Black"/>
              </a:rPr>
              <a:t>viajado</a:t>
            </a:r>
            <a:r>
              <a:rPr lang="en-US" sz="5000" dirty="0">
                <a:latin typeface="Cooper Black"/>
                <a:cs typeface="Cooper Black"/>
              </a:rPr>
              <a:t> </a:t>
            </a:r>
            <a:r>
              <a:rPr lang="en-US" sz="5000" dirty="0" err="1">
                <a:latin typeface="Cooper Black"/>
                <a:cs typeface="Cooper Black"/>
              </a:rPr>
              <a:t>por</a:t>
            </a:r>
            <a:r>
              <a:rPr lang="en-US" sz="5000" dirty="0">
                <a:latin typeface="Cooper Black"/>
                <a:cs typeface="Cooper Black"/>
              </a:rPr>
              <a:t> </a:t>
            </a:r>
            <a:r>
              <a:rPr lang="en-US" sz="5000" dirty="0" err="1">
                <a:latin typeface="Cooper Black"/>
                <a:cs typeface="Cooper Black"/>
              </a:rPr>
              <a:t>autobús</a:t>
            </a:r>
            <a:endParaRPr lang="en-US" sz="5000" dirty="0"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297253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915" y="1692394"/>
            <a:ext cx="3899267" cy="3310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8711" y="579387"/>
            <a:ext cx="284402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10.      </a:t>
            </a:r>
            <a:r>
              <a:rPr lang="en-US" sz="5000" dirty="0" err="1">
                <a:latin typeface="Cooper Black"/>
                <a:cs typeface="Cooper Black"/>
              </a:rPr>
              <a:t>yo</a:t>
            </a:r>
            <a:endParaRPr lang="en-US" sz="5000" dirty="0">
              <a:latin typeface="Cooper Black"/>
              <a:cs typeface="Cooper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2709" y="5202517"/>
            <a:ext cx="61868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he </a:t>
            </a:r>
            <a:r>
              <a:rPr lang="en-US" sz="5000" dirty="0" err="1">
                <a:latin typeface="Cooper Black"/>
                <a:cs typeface="Cooper Black"/>
              </a:rPr>
              <a:t>hecho</a:t>
            </a:r>
            <a:r>
              <a:rPr lang="en-US" sz="5000" dirty="0">
                <a:latin typeface="Cooper Black"/>
                <a:cs typeface="Cooper Black"/>
              </a:rPr>
              <a:t> la </a:t>
            </a:r>
            <a:r>
              <a:rPr lang="en-US" sz="5000" dirty="0" err="1">
                <a:latin typeface="Cooper Black"/>
                <a:cs typeface="Cooper Black"/>
              </a:rPr>
              <a:t>maleta</a:t>
            </a:r>
            <a:endParaRPr lang="en-US" sz="5000" dirty="0"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120598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14" y="1526774"/>
            <a:ext cx="3918316" cy="39183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4978" y="579387"/>
            <a:ext cx="41364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11.   el </a:t>
            </a:r>
            <a:r>
              <a:rPr lang="en-US" sz="5000" dirty="0" err="1">
                <a:latin typeface="Cooper Black"/>
                <a:cs typeface="Cooper Black"/>
              </a:rPr>
              <a:t>avión</a:t>
            </a:r>
            <a:endParaRPr lang="en-US" sz="5000" dirty="0">
              <a:latin typeface="Cooper Black"/>
              <a:cs typeface="Cooper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1769" y="5402283"/>
            <a:ext cx="45087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ha </a:t>
            </a:r>
            <a:r>
              <a:rPr lang="en-US" sz="5000" dirty="0" err="1">
                <a:latin typeface="Cooper Black"/>
                <a:cs typeface="Cooper Black"/>
              </a:rPr>
              <a:t>atterizado</a:t>
            </a:r>
            <a:endParaRPr lang="en-US" sz="5000" dirty="0"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225557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80" y="549666"/>
            <a:ext cx="8890694" cy="1670959"/>
          </a:xfrm>
        </p:spPr>
        <p:txBody>
          <a:bodyPr>
            <a:noAutofit/>
          </a:bodyPr>
          <a:lstStyle/>
          <a:p>
            <a:r>
              <a:rPr lang="en-US" sz="4600" u="sng" dirty="0">
                <a:latin typeface="Cooper Black"/>
                <a:cs typeface="Cooper Black"/>
              </a:rPr>
              <a:t>1.  </a:t>
            </a:r>
            <a:r>
              <a:rPr lang="en-US" sz="4600" u="sng" dirty="0" err="1">
                <a:latin typeface="Cooper Black"/>
                <a:cs typeface="Cooper Black"/>
              </a:rPr>
              <a:t>Una</a:t>
            </a:r>
            <a:r>
              <a:rPr lang="en-US" sz="4600" u="sng" dirty="0">
                <a:latin typeface="Cooper Black"/>
                <a:cs typeface="Cooper Black"/>
              </a:rPr>
              <a:t> forma de HABER</a:t>
            </a:r>
            <a:r>
              <a:rPr lang="en-US" sz="5400" u="sng" dirty="0">
                <a:latin typeface="Cooper Black"/>
                <a:cs typeface="Cooper Black"/>
              </a:rPr>
              <a:t> </a:t>
            </a:r>
            <a:br>
              <a:rPr lang="en-US" sz="5400" u="sng" dirty="0">
                <a:latin typeface="Cooper Black"/>
                <a:cs typeface="Cooper Black"/>
              </a:rPr>
            </a:br>
            <a:r>
              <a:rPr lang="en-US" sz="5400" dirty="0" err="1">
                <a:latin typeface="Cooper Black"/>
                <a:cs typeface="Cooper Black"/>
              </a:rPr>
              <a:t>y</a:t>
            </a:r>
            <a:r>
              <a:rPr lang="en-US" sz="5400" dirty="0">
                <a:latin typeface="Cooper Black"/>
                <a:cs typeface="Cooper Black"/>
              </a:rPr>
              <a:t>: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399" y="24617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u="sng" dirty="0">
                <a:latin typeface="Cooper Black"/>
                <a:ea typeface="+mj-ea"/>
                <a:cs typeface="Cooper Black"/>
              </a:rPr>
              <a:t>2. e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/>
                <a:ea typeface="+mj-ea"/>
                <a:cs typeface="Cooper Black"/>
              </a:rPr>
              <a:t>l </a:t>
            </a:r>
            <a:r>
              <a:rPr kumimoji="0" lang="en-US" sz="5400" b="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/>
                <a:ea typeface="+mj-ea"/>
                <a:cs typeface="Cooper Black"/>
              </a:rPr>
              <a:t>Participio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/>
                <a:ea typeface="+mj-ea"/>
                <a:cs typeface="Cooper Black"/>
              </a:rPr>
              <a:t> </a:t>
            </a:r>
            <a:r>
              <a:rPr kumimoji="0" lang="en-US" sz="5400" b="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/>
                <a:ea typeface="+mj-ea"/>
                <a:cs typeface="Cooper Black"/>
              </a:rPr>
              <a:t>Pasado</a:t>
            </a:r>
            <a:endParaRPr kumimoji="0" lang="en-US" sz="5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/>
              <a:ea typeface="+mj-ea"/>
              <a:cs typeface="Cooper Black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18883" y="3319330"/>
            <a:ext cx="18067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atin typeface="Cooper Black"/>
                <a:ea typeface="+mj-ea"/>
                <a:cs typeface="Cooper Black"/>
              </a:rPr>
              <a:t>-AR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/>
              <a:ea typeface="+mj-ea"/>
              <a:cs typeface="Cooper Black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92295" y="3357578"/>
            <a:ext cx="45426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atin typeface="Cooper Black"/>
                <a:ea typeface="+mj-ea"/>
                <a:cs typeface="Cooper Black"/>
                <a:sym typeface="Wingdings"/>
              </a:rPr>
              <a:t>   </a:t>
            </a:r>
            <a:r>
              <a:rPr lang="en-US" sz="5400" b="1" dirty="0" err="1">
                <a:latin typeface="Cooper Black"/>
                <a:ea typeface="+mj-ea"/>
                <a:cs typeface="Cooper Black"/>
                <a:sym typeface="Wingdings"/>
              </a:rPr>
              <a:t></a:t>
            </a:r>
            <a:r>
              <a:rPr lang="en-US" sz="5400" b="1" dirty="0">
                <a:latin typeface="Cooper Black"/>
                <a:ea typeface="+mj-ea"/>
                <a:cs typeface="Cooper Black"/>
                <a:sym typeface="Wingdings"/>
              </a:rPr>
              <a:t>     </a:t>
            </a:r>
            <a:r>
              <a:rPr lang="en-US" sz="5400" dirty="0">
                <a:latin typeface="Cooper Black"/>
                <a:ea typeface="+mj-ea"/>
                <a:cs typeface="Cooper Black"/>
                <a:sym typeface="Wingdings"/>
              </a:rPr>
              <a:t>-ADO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/>
              <a:ea typeface="+mj-ea"/>
              <a:cs typeface="Cooper Black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85010" y="4043230"/>
            <a:ext cx="278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atin typeface="Cooper Black"/>
                <a:ea typeface="+mj-ea"/>
                <a:cs typeface="Cooper Black"/>
              </a:rPr>
              <a:t>-ER/-IR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/>
              <a:ea typeface="+mj-ea"/>
              <a:cs typeface="Cooper Black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906832" y="4079733"/>
            <a:ext cx="655587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atin typeface="Cooper Black"/>
                <a:ea typeface="+mj-ea"/>
                <a:cs typeface="Cooper Black"/>
                <a:sym typeface="Wingdings"/>
              </a:rPr>
              <a:t>     </a:t>
            </a:r>
            <a:r>
              <a:rPr lang="en-US" sz="5400" dirty="0">
                <a:latin typeface="Cooper Black"/>
                <a:ea typeface="+mj-ea"/>
                <a:cs typeface="Cooper Black"/>
                <a:sym typeface="Wingdings"/>
              </a:rPr>
              <a:t>-IDO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/>
              <a:ea typeface="+mj-ea"/>
              <a:cs typeface="Cooper Black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748347" y="5069091"/>
            <a:ext cx="4858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atin typeface="Cooper Black"/>
                <a:ea typeface="+mj-ea"/>
                <a:cs typeface="Cooper Black"/>
                <a:sym typeface="Wingdings"/>
              </a:rPr>
              <a:t>     </a:t>
            </a:r>
            <a:r>
              <a:rPr lang="en-US" sz="5400" dirty="0">
                <a:latin typeface="Cooper Black"/>
                <a:ea typeface="+mj-ea"/>
                <a:cs typeface="Cooper Black"/>
                <a:sym typeface="Wingdings"/>
              </a:rPr>
              <a:t>-</a:t>
            </a:r>
            <a:r>
              <a:rPr lang="en-US" sz="5400" dirty="0" err="1">
                <a:latin typeface="Cooper Black"/>
                <a:ea typeface="+mj-ea"/>
                <a:cs typeface="Cooper Black"/>
                <a:sym typeface="Wingdings"/>
              </a:rPr>
              <a:t>íDO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/>
              <a:ea typeface="+mj-ea"/>
              <a:cs typeface="Cooper Black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448098" y="5328555"/>
            <a:ext cx="258874" cy="232546"/>
          </a:xfrm>
          <a:prstGeom prst="line">
            <a:avLst/>
          </a:prstGeom>
          <a:ln w="1238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637410" y="5069091"/>
            <a:ext cx="278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Cooper Black"/>
                <a:ea typeface="+mj-ea"/>
                <a:cs typeface="Cooper Black"/>
              </a:rPr>
              <a:t>**leer/</a:t>
            </a:r>
            <a:r>
              <a:rPr lang="en-US" sz="2800" dirty="0" err="1">
                <a:latin typeface="Cooper Black"/>
                <a:ea typeface="+mj-ea"/>
                <a:cs typeface="Cooper Black"/>
              </a:rPr>
              <a:t>creer</a:t>
            </a:r>
            <a:r>
              <a:rPr lang="en-US" sz="2800" dirty="0">
                <a:latin typeface="Cooper Black"/>
                <a:ea typeface="+mj-ea"/>
                <a:cs typeface="Cooper Black"/>
              </a:rPr>
              <a:t>/</a:t>
            </a:r>
            <a:r>
              <a:rPr lang="en-US" sz="2800" dirty="0" err="1">
                <a:latin typeface="Cooper Black"/>
                <a:ea typeface="+mj-ea"/>
                <a:cs typeface="Cooper Black"/>
              </a:rPr>
              <a:t>oír</a:t>
            </a:r>
            <a:r>
              <a:rPr lang="en-US" sz="2800" dirty="0">
                <a:latin typeface="Cooper Black"/>
                <a:ea typeface="+mj-ea"/>
                <a:cs typeface="Cooper Black"/>
              </a:rPr>
              <a:t>/</a:t>
            </a:r>
            <a:r>
              <a:rPr lang="en-US" sz="2800" dirty="0" err="1">
                <a:latin typeface="Cooper Black"/>
                <a:ea typeface="+mj-ea"/>
                <a:cs typeface="Cooper Black"/>
              </a:rPr>
              <a:t>caer</a:t>
            </a:r>
            <a:r>
              <a:rPr lang="en-US" sz="2800" dirty="0">
                <a:latin typeface="Cooper Black"/>
                <a:ea typeface="+mj-ea"/>
                <a:cs typeface="Cooper Black"/>
              </a:rPr>
              <a:t>/</a:t>
            </a:r>
            <a:r>
              <a:rPr lang="en-US" sz="2800" dirty="0" err="1">
                <a:latin typeface="Cooper Black"/>
                <a:ea typeface="+mj-ea"/>
                <a:cs typeface="Cooper Black"/>
              </a:rPr>
              <a:t>traer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/>
              <a:ea typeface="+mj-ea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28314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372" y="567420"/>
            <a:ext cx="8161028" cy="582279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normAutofit/>
          </a:bodyPr>
          <a:lstStyle/>
          <a:p>
            <a:r>
              <a:rPr lang="en-US" sz="9200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¿</a:t>
            </a:r>
            <a:r>
              <a:rPr lang="en-US" sz="9200" dirty="0" err="1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Qué</a:t>
            </a:r>
            <a:r>
              <a:rPr lang="en-US" sz="9200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9200" u="sng" dirty="0" err="1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han</a:t>
            </a:r>
            <a:r>
              <a:rPr lang="en-US" sz="9200" u="sng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9200" u="sng" dirty="0" err="1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hecho</a:t>
            </a:r>
            <a:r>
              <a:rPr lang="en-US" sz="9200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 </a:t>
            </a:r>
            <a:br>
              <a:rPr lang="en-US" sz="9200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9200" dirty="0" err="1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estas</a:t>
            </a:r>
            <a:r>
              <a:rPr lang="en-US" sz="9200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 personas?</a:t>
            </a:r>
            <a:br>
              <a:rPr lang="en-US" sz="9200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900" i="1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(*</a:t>
            </a:r>
            <a:r>
              <a:rPr lang="en-US" sz="3900" i="1" dirty="0" err="1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cuidado</a:t>
            </a:r>
            <a:r>
              <a:rPr lang="en-US" sz="3900" i="1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 con los </a:t>
            </a:r>
            <a:r>
              <a:rPr lang="en-US" sz="3900" i="1" dirty="0" err="1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verbos</a:t>
            </a:r>
            <a:r>
              <a:rPr lang="en-US" sz="3900" i="1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3900" i="1" dirty="0" err="1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irregulares</a:t>
            </a:r>
            <a:r>
              <a:rPr lang="en-US" sz="3900" i="1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*)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372" y="567420"/>
            <a:ext cx="8161028" cy="5822798"/>
          </a:xfrm>
          <a:solidFill>
            <a:srgbClr val="8566AD">
              <a:alpha val="53000"/>
            </a:srgbClr>
          </a:solidFill>
          <a:ln>
            <a:solidFill>
              <a:srgbClr val="8566AD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normAutofit/>
          </a:bodyPr>
          <a:lstStyle/>
          <a:p>
            <a:r>
              <a:rPr lang="en-US" sz="7200" i="1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(La </a:t>
            </a:r>
            <a:r>
              <a:rPr lang="en-US" sz="7200" i="1" dirty="0" err="1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tarea</a:t>
            </a:r>
            <a:r>
              <a:rPr lang="en-US" sz="7200" i="1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7200" i="1" dirty="0" err="1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para</a:t>
            </a:r>
            <a:r>
              <a:rPr lang="en-US" sz="7200" i="1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 hoy)</a:t>
            </a:r>
          </a:p>
        </p:txBody>
      </p:sp>
    </p:spTree>
    <p:extLst>
      <p:ext uri="{BB962C8B-B14F-4D97-AF65-F5344CB8AC3E}">
        <p14:creationId xmlns:p14="http://schemas.microsoft.com/office/powerpoint/2010/main" val="4083273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373" y="956018"/>
            <a:ext cx="8005905" cy="493704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Wave1">
              <a:avLst>
                <a:gd name="adj1" fmla="val 7164"/>
                <a:gd name="adj2" fmla="val 662"/>
              </a:avLst>
            </a:prstTxWarp>
            <a:normAutofit/>
          </a:bodyPr>
          <a:lstStyle/>
          <a:p>
            <a:r>
              <a:rPr lang="en-US" sz="2000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¿</a:t>
            </a:r>
            <a:r>
              <a:rPr lang="en-US" sz="2000" dirty="0" err="1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Qué</a:t>
            </a:r>
            <a:r>
              <a:rPr lang="en-US" sz="2000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han</a:t>
            </a:r>
            <a:r>
              <a:rPr lang="en-US" sz="2000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hecho</a:t>
            </a:r>
            <a:r>
              <a:rPr lang="en-US" sz="2000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?</a:t>
            </a:r>
            <a:br>
              <a:rPr lang="en-US" sz="2000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000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(Ch. 9-1 Review)</a:t>
            </a:r>
          </a:p>
        </p:txBody>
      </p:sp>
    </p:spTree>
    <p:extLst>
      <p:ext uri="{BB962C8B-B14F-4D97-AF65-F5344CB8AC3E}">
        <p14:creationId xmlns:p14="http://schemas.microsoft.com/office/powerpoint/2010/main" val="1580887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304" y="4988900"/>
            <a:ext cx="1672351" cy="14955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8428" y="2051997"/>
            <a:ext cx="1930414" cy="185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54329" y="384887"/>
            <a:ext cx="101837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1.  </a:t>
            </a:r>
            <a:r>
              <a:rPr lang="en-US" b="1" dirty="0" err="1"/>
              <a:t>ella</a:t>
            </a:r>
            <a:r>
              <a:rPr lang="en-US" b="1" dirty="0"/>
              <a:t>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08885" y="394597"/>
            <a:ext cx="179328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3.  </a:t>
            </a:r>
            <a:r>
              <a:rPr lang="en-US" b="1" dirty="0" err="1"/>
              <a:t>Uds</a:t>
            </a:r>
            <a:r>
              <a:rPr lang="en-US" b="1" dirty="0"/>
              <a:t>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7541" y="2526134"/>
            <a:ext cx="98356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4.  </a:t>
            </a:r>
            <a:r>
              <a:rPr lang="en-US" b="1" dirty="0" err="1"/>
              <a:t>tú</a:t>
            </a:r>
            <a:r>
              <a:rPr lang="en-US" b="1" dirty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41443" y="2544458"/>
            <a:ext cx="167167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6.  </a:t>
            </a:r>
            <a:r>
              <a:rPr lang="en-US" b="1" dirty="0" err="1"/>
              <a:t>Ud</a:t>
            </a:r>
            <a:r>
              <a:rPr lang="en-US" b="1" dirty="0"/>
              <a:t>.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15226" y="2534073"/>
            <a:ext cx="145886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5.  </a:t>
            </a:r>
            <a:r>
              <a:rPr lang="en-US" b="1" dirty="0" err="1"/>
              <a:t>ellos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05891" y="4742428"/>
            <a:ext cx="168742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8.  </a:t>
            </a:r>
            <a:r>
              <a:rPr lang="en-US" b="1" dirty="0" err="1"/>
              <a:t>nosotros</a:t>
            </a:r>
            <a:r>
              <a:rPr lang="en-US" b="1" dirty="0"/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21185" y="4773239"/>
            <a:ext cx="160274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9.  </a:t>
            </a:r>
            <a:r>
              <a:rPr lang="en-US" b="1" dirty="0" err="1"/>
              <a:t>ellas</a:t>
            </a:r>
            <a:r>
              <a:rPr lang="en-US" b="1" dirty="0"/>
              <a:t>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91967" y="380328"/>
            <a:ext cx="125536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2.  </a:t>
            </a:r>
            <a:r>
              <a:rPr lang="en-US" b="1" dirty="0" err="1"/>
              <a:t>tú</a:t>
            </a:r>
            <a:r>
              <a:rPr lang="en-US" b="1" dirty="0"/>
              <a:t> y </a:t>
            </a:r>
            <a:r>
              <a:rPr lang="en-US" b="1" dirty="0" err="1"/>
              <a:t>yo</a:t>
            </a:r>
            <a:r>
              <a:rPr lang="en-US" b="1" dirty="0"/>
              <a:t>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96996" y="4760411"/>
            <a:ext cx="148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10.  </a:t>
            </a:r>
            <a:r>
              <a:rPr lang="en-US" b="1" dirty="0" err="1"/>
              <a:t>yo</a:t>
            </a:r>
            <a:r>
              <a:rPr lang="en-US" b="1" dirty="0"/>
              <a:t>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49386" y="2578056"/>
            <a:ext cx="146268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7.  </a:t>
            </a:r>
            <a:r>
              <a:rPr lang="en-US" b="1" dirty="0" err="1"/>
              <a:t>tú</a:t>
            </a:r>
            <a:r>
              <a:rPr lang="en-US" b="1" dirty="0"/>
              <a:t> y Rosa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31236" y="4760220"/>
            <a:ext cx="148827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11.  el </a:t>
            </a:r>
            <a:r>
              <a:rPr lang="en-US" b="1" dirty="0" err="1"/>
              <a:t>avión</a:t>
            </a:r>
            <a:r>
              <a:rPr lang="en-US" b="1" dirty="0"/>
              <a:t> 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97" y="751198"/>
            <a:ext cx="1268551" cy="1318103"/>
          </a:xfrm>
          <a:prstGeom prst="rect">
            <a:avLst/>
          </a:prstGeom>
        </p:spPr>
      </p:pic>
      <p:pic>
        <p:nvPicPr>
          <p:cNvPr id="31" name="Picture 30" descr="Picture 1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847" y="724004"/>
            <a:ext cx="2139164" cy="133246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1149" y="736832"/>
            <a:ext cx="1137410" cy="146218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206" y="2895466"/>
            <a:ext cx="1138781" cy="1414635"/>
          </a:xfrm>
          <a:prstGeom prst="rect">
            <a:avLst/>
          </a:prstGeom>
        </p:spPr>
      </p:pic>
      <p:pic>
        <p:nvPicPr>
          <p:cNvPr id="41" name="Picture 40" descr="Picture 1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4233" y="2886682"/>
            <a:ext cx="1882372" cy="1423419"/>
          </a:xfrm>
          <a:prstGeom prst="rect">
            <a:avLst/>
          </a:prstGeom>
        </p:spPr>
      </p:pic>
      <p:pic>
        <p:nvPicPr>
          <p:cNvPr id="42" name="Picture 41" descr="Picture 18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2182" y="2954717"/>
            <a:ext cx="1579188" cy="1304718"/>
          </a:xfrm>
          <a:prstGeom prst="rect">
            <a:avLst/>
          </a:prstGeom>
        </p:spPr>
      </p:pic>
      <p:pic>
        <p:nvPicPr>
          <p:cNvPr id="44" name="Picture 43" descr="Picture 1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2306" y="2877749"/>
            <a:ext cx="1813815" cy="1522145"/>
          </a:xfrm>
          <a:prstGeom prst="rect">
            <a:avLst/>
          </a:prstGeom>
        </p:spPr>
      </p:pic>
      <p:pic>
        <p:nvPicPr>
          <p:cNvPr id="45" name="Picture 44" descr="Picture 15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712" y="5091524"/>
            <a:ext cx="1463506" cy="136726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8850" y="5112144"/>
            <a:ext cx="1595935" cy="13547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02465" y="5163456"/>
            <a:ext cx="1218407" cy="12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35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787" y="1630634"/>
            <a:ext cx="3388219" cy="3520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7408" y="579387"/>
            <a:ext cx="304909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1.       </a:t>
            </a:r>
            <a:r>
              <a:rPr lang="en-US" sz="5000" dirty="0" err="1">
                <a:latin typeface="Cooper Black"/>
                <a:cs typeface="Cooper Black"/>
              </a:rPr>
              <a:t>ella</a:t>
            </a:r>
            <a:endParaRPr lang="en-US" sz="5000" dirty="0">
              <a:latin typeface="Cooper Black"/>
              <a:cs typeface="Cooper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0311" y="5202517"/>
            <a:ext cx="405911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ha </a:t>
            </a:r>
            <a:r>
              <a:rPr lang="en-US" sz="5000" dirty="0" err="1">
                <a:latin typeface="Cooper Black"/>
                <a:cs typeface="Cooper Black"/>
              </a:rPr>
              <a:t>esperado</a:t>
            </a:r>
            <a:endParaRPr lang="en-US" sz="5000" dirty="0"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221826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866" y="1836369"/>
            <a:ext cx="5510390" cy="30766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0631" y="579387"/>
            <a:ext cx="39307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2.      </a:t>
            </a:r>
            <a:r>
              <a:rPr lang="en-US" sz="5000" dirty="0" err="1">
                <a:latin typeface="Cooper Black"/>
                <a:cs typeface="Cooper Black"/>
              </a:rPr>
              <a:t>tú</a:t>
            </a:r>
            <a:r>
              <a:rPr lang="en-US" sz="5000" dirty="0">
                <a:latin typeface="Cooper Black"/>
                <a:cs typeface="Cooper Black"/>
              </a:rPr>
              <a:t> y </a:t>
            </a:r>
            <a:r>
              <a:rPr lang="en-US" sz="5000" dirty="0" err="1">
                <a:latin typeface="Cooper Black"/>
                <a:cs typeface="Cooper Black"/>
              </a:rPr>
              <a:t>yo</a:t>
            </a:r>
            <a:endParaRPr lang="en-US" sz="5000" dirty="0">
              <a:latin typeface="Cooper Black"/>
              <a:cs typeface="Cooper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807" y="5202517"/>
            <a:ext cx="82250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 </a:t>
            </a:r>
            <a:r>
              <a:rPr lang="en-US" sz="5000" dirty="0" err="1">
                <a:latin typeface="Cooper Black"/>
                <a:cs typeface="Cooper Black"/>
              </a:rPr>
              <a:t>hemos</a:t>
            </a:r>
            <a:r>
              <a:rPr lang="en-US" sz="5000" dirty="0">
                <a:latin typeface="Cooper Black"/>
                <a:cs typeface="Cooper Black"/>
              </a:rPr>
              <a:t> </a:t>
            </a:r>
            <a:r>
              <a:rPr lang="en-US" sz="5000" dirty="0" err="1">
                <a:latin typeface="Cooper Black"/>
                <a:cs typeface="Cooper Black"/>
              </a:rPr>
              <a:t>hecho</a:t>
            </a:r>
            <a:r>
              <a:rPr lang="en-US" sz="5000" dirty="0">
                <a:latin typeface="Cooper Black"/>
                <a:cs typeface="Cooper Black"/>
              </a:rPr>
              <a:t> un </a:t>
            </a:r>
            <a:r>
              <a:rPr lang="en-US" sz="5000" dirty="0" err="1">
                <a:latin typeface="Cooper Black"/>
                <a:cs typeface="Cooper Black"/>
              </a:rPr>
              <a:t>crucero</a:t>
            </a:r>
            <a:endParaRPr lang="en-US" sz="5000" dirty="0"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24285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320" y="1661773"/>
            <a:ext cx="2312023" cy="3456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32652" y="579387"/>
            <a:ext cx="30036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3.     </a:t>
            </a:r>
            <a:r>
              <a:rPr lang="en-US" sz="5000" dirty="0" err="1">
                <a:latin typeface="Cooper Black"/>
                <a:cs typeface="Cooper Black"/>
              </a:rPr>
              <a:t>Uds</a:t>
            </a:r>
            <a:r>
              <a:rPr lang="en-US" sz="5000" dirty="0">
                <a:latin typeface="Cooper Black"/>
                <a:cs typeface="Cooper Black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4396" y="5202517"/>
            <a:ext cx="76508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se </a:t>
            </a:r>
            <a:r>
              <a:rPr lang="en-US" sz="5000" dirty="0" err="1">
                <a:latin typeface="Cooper Black"/>
                <a:cs typeface="Cooper Black"/>
              </a:rPr>
              <a:t>han</a:t>
            </a:r>
            <a:r>
              <a:rPr lang="en-US" sz="5000" dirty="0">
                <a:latin typeface="Cooper Black"/>
                <a:cs typeface="Cooper Black"/>
              </a:rPr>
              <a:t> </a:t>
            </a:r>
            <a:r>
              <a:rPr lang="en-US" sz="5000" dirty="0" err="1">
                <a:latin typeface="Cooper Black"/>
                <a:cs typeface="Cooper Black"/>
              </a:rPr>
              <a:t>bajado</a:t>
            </a:r>
            <a:r>
              <a:rPr lang="en-US" sz="5000" dirty="0">
                <a:latin typeface="Cooper Black"/>
                <a:cs typeface="Cooper Black"/>
              </a:rPr>
              <a:t> del </a:t>
            </a:r>
            <a:r>
              <a:rPr lang="en-US" sz="5000" dirty="0" err="1">
                <a:latin typeface="Cooper Black"/>
                <a:cs typeface="Cooper Black"/>
              </a:rPr>
              <a:t>avión</a:t>
            </a:r>
            <a:endParaRPr lang="en-US" sz="5000" dirty="0"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332924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3594</TotalTime>
  <Words>180</Words>
  <Application>Microsoft Macintosh PowerPoint</Application>
  <PresentationFormat>On-screen Show (4:3)</PresentationFormat>
  <Paragraphs>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Cooper Black</vt:lpstr>
      <vt:lpstr>Wingdings</vt:lpstr>
      <vt:lpstr>Office Theme</vt:lpstr>
      <vt:lpstr>PowerPoint Presentation</vt:lpstr>
      <vt:lpstr>1.  Una forma de HABER  y:</vt:lpstr>
      <vt:lpstr>¿Qué han hecho  estas personas? (*cuidado con los verbos irregulares*)</vt:lpstr>
      <vt:lpstr>(La tarea para hoy)</vt:lpstr>
      <vt:lpstr>¿Qué han hecho? (Ch. 9-1 Review)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Dublin City Schools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 1 Vocabulario 5-2</dc:title>
  <dc:creator>Rosemarie Payne</dc:creator>
  <cp:lastModifiedBy>Microsoft Office User</cp:lastModifiedBy>
  <cp:revision>68</cp:revision>
  <dcterms:created xsi:type="dcterms:W3CDTF">2016-11-06T06:08:45Z</dcterms:created>
  <dcterms:modified xsi:type="dcterms:W3CDTF">2018-07-28T23:01:33Z</dcterms:modified>
</cp:coreProperties>
</file>