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20" r:id="rId2"/>
    <p:sldId id="515" r:id="rId3"/>
    <p:sldId id="516" r:id="rId4"/>
    <p:sldId id="517" r:id="rId5"/>
    <p:sldId id="518" r:id="rId6"/>
    <p:sldId id="481" r:id="rId7"/>
    <p:sldId id="372" r:id="rId8"/>
    <p:sldId id="256" r:id="rId9"/>
    <p:sldId id="398" r:id="rId10"/>
    <p:sldId id="482" r:id="rId11"/>
    <p:sldId id="390" r:id="rId12"/>
    <p:sldId id="434" r:id="rId13"/>
    <p:sldId id="397" r:id="rId14"/>
    <p:sldId id="432" r:id="rId15"/>
    <p:sldId id="433" r:id="rId16"/>
    <p:sldId id="436" r:id="rId17"/>
    <p:sldId id="393" r:id="rId18"/>
    <p:sldId id="392" r:id="rId19"/>
    <p:sldId id="435" r:id="rId20"/>
    <p:sldId id="508" r:id="rId21"/>
    <p:sldId id="408" r:id="rId22"/>
    <p:sldId id="491" r:id="rId23"/>
    <p:sldId id="483" r:id="rId24"/>
    <p:sldId id="437" r:id="rId25"/>
    <p:sldId id="490" r:id="rId26"/>
    <p:sldId id="485" r:id="rId27"/>
    <p:sldId id="487" r:id="rId28"/>
    <p:sldId id="484" r:id="rId29"/>
    <p:sldId id="488" r:id="rId30"/>
    <p:sldId id="4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EA3"/>
    <a:srgbClr val="ACCE79"/>
    <a:srgbClr val="8566AD"/>
    <a:srgbClr val="97BC76"/>
    <a:srgbClr val="34FF3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6BC5-6471-774D-B123-65B5E471E069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C548-70B1-F342-AD12-E694804E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  <a:solidFill>
            <a:srgbClr val="8566A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endParaRPr lang="en-US" sz="3900" i="1" dirty="0">
              <a:solidFill>
                <a:srgbClr val="97BC76"/>
              </a:solidFill>
              <a:effectLst>
                <a:glow rad="139700">
                  <a:schemeClr val="accent3">
                    <a:alpha val="75000"/>
                  </a:schemeClr>
                </a:glow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547160"/>
            <a:ext cx="7772400" cy="39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El </a:t>
            </a:r>
            <a:r>
              <a:rPr lang="en-US" sz="7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Presente</a:t>
            </a:r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 </a:t>
            </a:r>
            <a:b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</a:br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Perfecto</a:t>
            </a:r>
            <a:b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</a:br>
            <a:endParaRPr lang="en-US" sz="4667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8708" y="1787861"/>
            <a:ext cx="7772400" cy="39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(del </a:t>
            </a:r>
            <a:r>
              <a:rPr lang="en-US" sz="60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indicativo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454" y="2832031"/>
            <a:ext cx="7772400" cy="392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/>
                <a:cs typeface="Cooper Black"/>
                <a:sym typeface="Wingdings"/>
              </a:rPr>
              <a:t></a:t>
            </a:r>
            <a:endParaRPr lang="en-US" sz="4667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807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49" y="1583851"/>
            <a:ext cx="3397361" cy="35672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9256" y="5008391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14589" y="579387"/>
            <a:ext cx="2635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1.      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254" y="5202517"/>
            <a:ext cx="33415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he </a:t>
            </a:r>
            <a:r>
              <a:rPr lang="en-US" sz="5000" dirty="0" err="1">
                <a:latin typeface="Cooper Black"/>
                <a:cs typeface="Cooper Black"/>
              </a:rPr>
              <a:t>votado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67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0950" y="579387"/>
            <a:ext cx="2735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2.     </a:t>
            </a:r>
            <a:r>
              <a:rPr lang="en-US" sz="5000" dirty="0" err="1">
                <a:latin typeface="Cooper Black"/>
                <a:cs typeface="Cooper Black"/>
              </a:rPr>
              <a:t>ella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477" y="5202517"/>
            <a:ext cx="33819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escrito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63" y="1633394"/>
            <a:ext cx="5058530" cy="3454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6007216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9672" y="579387"/>
            <a:ext cx="3324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3.       </a:t>
            </a:r>
            <a:r>
              <a:rPr lang="en-US" sz="5000" dirty="0" err="1">
                <a:latin typeface="Cooper Black"/>
                <a:cs typeface="Cooper Black"/>
              </a:rPr>
              <a:t>Uds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8853" y="5202517"/>
            <a:ext cx="41718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cantado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40" y="1614717"/>
            <a:ext cx="3678265" cy="353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234" y="1481304"/>
            <a:ext cx="3194115" cy="3088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2408" y="579387"/>
            <a:ext cx="22976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4.      </a:t>
            </a:r>
            <a:r>
              <a:rPr lang="en-US" sz="5000" dirty="0" err="1">
                <a:latin typeface="Cooper Black"/>
                <a:cs typeface="Cooper Black"/>
              </a:rPr>
              <a:t>él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9123" y="4432940"/>
            <a:ext cx="5956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oper Black"/>
                <a:cs typeface="Cooper Black"/>
              </a:rPr>
              <a:t>ha </a:t>
            </a:r>
            <a:r>
              <a:rPr lang="en-US" sz="4000" dirty="0" err="1">
                <a:latin typeface="Cooper Black"/>
                <a:cs typeface="Cooper Black"/>
              </a:rPr>
              <a:t>dicho</a:t>
            </a:r>
            <a:r>
              <a:rPr lang="en-US" sz="4000" dirty="0">
                <a:latin typeface="Cooper Black"/>
                <a:cs typeface="Cooper Black"/>
              </a:rPr>
              <a:t> </a:t>
            </a:r>
            <a:r>
              <a:rPr lang="en-US" sz="4000" dirty="0" err="1">
                <a:latin typeface="Cooper Black"/>
                <a:cs typeface="Cooper Black"/>
              </a:rPr>
              <a:t>mentiras</a:t>
            </a:r>
            <a:r>
              <a:rPr lang="en-US" sz="4000" dirty="0">
                <a:latin typeface="Cooper Black"/>
                <a:cs typeface="Cooper Black"/>
              </a:rPr>
              <a:t>/</a:t>
            </a:r>
          </a:p>
          <a:p>
            <a:pPr algn="ctr"/>
            <a:r>
              <a:rPr lang="en-US" sz="4000" dirty="0">
                <a:latin typeface="Cooper Black"/>
                <a:cs typeface="Cooper Black"/>
              </a:rPr>
              <a:t>no ha </a:t>
            </a:r>
            <a:r>
              <a:rPr lang="en-US" sz="4000" dirty="0" err="1">
                <a:latin typeface="Cooper Black"/>
                <a:cs typeface="Cooper Black"/>
              </a:rPr>
              <a:t>dicho</a:t>
            </a:r>
            <a:r>
              <a:rPr lang="en-US" sz="4000" dirty="0">
                <a:latin typeface="Cooper Black"/>
                <a:cs typeface="Cooper Black"/>
              </a:rPr>
              <a:t> la </a:t>
            </a:r>
            <a:r>
              <a:rPr lang="en-US" sz="4000" dirty="0" err="1">
                <a:latin typeface="Cooper Black"/>
                <a:cs typeface="Cooper Black"/>
              </a:rPr>
              <a:t>verdad</a:t>
            </a:r>
            <a:r>
              <a:rPr lang="en-US" sz="4000" dirty="0">
                <a:latin typeface="Cooper Black"/>
                <a:cs typeface="Cooper Black"/>
              </a:rPr>
              <a:t>/</a:t>
            </a:r>
          </a:p>
          <a:p>
            <a:pPr algn="ctr"/>
            <a:r>
              <a:rPr lang="en-US" sz="4000" dirty="0">
                <a:latin typeface="Cooper Black"/>
                <a:cs typeface="Cooper Black"/>
              </a:rPr>
              <a:t>ha </a:t>
            </a:r>
            <a:r>
              <a:rPr lang="en-US" sz="4000" dirty="0" err="1">
                <a:latin typeface="Cooper Black"/>
                <a:cs typeface="Cooper Black"/>
              </a:rPr>
              <a:t>mentido</a:t>
            </a:r>
            <a:endParaRPr lang="en-US" sz="4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6007216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65" y="1656157"/>
            <a:ext cx="3355938" cy="3585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5400" y="579387"/>
            <a:ext cx="2858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5.      </a:t>
            </a:r>
            <a:r>
              <a:rPr lang="en-US" sz="5000" dirty="0" err="1">
                <a:latin typeface="Cooper Black"/>
                <a:cs typeface="Cooper Black"/>
              </a:rPr>
              <a:t>Ud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3857" y="5202517"/>
            <a:ext cx="35916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corrido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6007216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15" y="1536034"/>
            <a:ext cx="3301571" cy="3623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268" y="579387"/>
            <a:ext cx="4385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6.    </a:t>
            </a:r>
            <a:r>
              <a:rPr lang="en-US" sz="5000" dirty="0" err="1">
                <a:latin typeface="Cooper Black"/>
                <a:cs typeface="Cooper Black"/>
              </a:rPr>
              <a:t>nosotros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7807" y="5202517"/>
            <a:ext cx="48283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bailado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6007216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3125" y="579387"/>
            <a:ext cx="48474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7.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y Anita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624" y="4626795"/>
            <a:ext cx="6357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dormido</a:t>
            </a:r>
            <a:r>
              <a:rPr lang="en-US" sz="5000" dirty="0">
                <a:latin typeface="Cooper Black"/>
                <a:cs typeface="Cooper Black"/>
              </a:rPr>
              <a:t>/</a:t>
            </a:r>
          </a:p>
          <a:p>
            <a:pPr algn="ctr"/>
            <a:r>
              <a:rPr lang="en-US" sz="5000" dirty="0" err="1">
                <a:latin typeface="Cooper Black"/>
                <a:cs typeface="Cooper Black"/>
              </a:rPr>
              <a:t>habéis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dormido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48" y="1393120"/>
            <a:ext cx="3364526" cy="336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02" y="1390370"/>
            <a:ext cx="3805506" cy="3484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3090" y="579387"/>
            <a:ext cx="37704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8.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y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94" y="4623197"/>
            <a:ext cx="51849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comido</a:t>
            </a:r>
            <a:r>
              <a:rPr lang="en-US" sz="5000" dirty="0">
                <a:latin typeface="Cooper Black"/>
                <a:cs typeface="Cooper Black"/>
              </a:rPr>
              <a:t>/</a:t>
            </a:r>
          </a:p>
          <a:p>
            <a:pPr algn="ctr"/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cenado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53" y="1605981"/>
            <a:ext cx="3518031" cy="3639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0382" y="579387"/>
            <a:ext cx="29028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9.    </a:t>
            </a:r>
            <a:r>
              <a:rPr lang="en-US" sz="5000" dirty="0" err="1">
                <a:latin typeface="Cooper Black"/>
                <a:cs typeface="Cooper Black"/>
              </a:rPr>
              <a:t>ellos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170" y="5202517"/>
            <a:ext cx="31796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leído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1586" y="4935307"/>
            <a:ext cx="1526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oper Black"/>
                <a:cs typeface="Cooper Black"/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5008391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47648" y="579387"/>
            <a:ext cx="24964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10.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0844" y="5202517"/>
            <a:ext cx="66427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has </a:t>
            </a:r>
            <a:r>
              <a:rPr lang="en-US" sz="5000" dirty="0" err="1">
                <a:latin typeface="Cooper Black"/>
                <a:cs typeface="Cooper Black"/>
              </a:rPr>
              <a:t>hecho</a:t>
            </a:r>
            <a:r>
              <a:rPr lang="en-US" sz="5000" dirty="0">
                <a:latin typeface="Cooper Black"/>
                <a:cs typeface="Cooper Black"/>
              </a:rPr>
              <a:t> (la </a:t>
            </a:r>
            <a:r>
              <a:rPr lang="en-US" sz="5000" dirty="0" err="1">
                <a:latin typeface="Cooper Black"/>
                <a:cs typeface="Cooper Black"/>
              </a:rPr>
              <a:t>tarea</a:t>
            </a:r>
            <a:r>
              <a:rPr lang="en-US" sz="5000" dirty="0">
                <a:latin typeface="Cooper Black"/>
                <a:cs typeface="Cooper Black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24" y="1538358"/>
            <a:ext cx="3621247" cy="371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8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500" dirty="0">
                <a:latin typeface="Cooper Black"/>
                <a:cs typeface="Cooper Black"/>
              </a:rPr>
              <a:t>I have walked</a:t>
            </a:r>
            <a:br>
              <a:rPr lang="en-US" sz="6500" dirty="0">
                <a:latin typeface="Cooper Black"/>
                <a:cs typeface="Cooper Black"/>
              </a:rPr>
            </a:br>
            <a:r>
              <a:rPr lang="en-US" sz="6500" dirty="0">
                <a:latin typeface="Cooper Black"/>
                <a:cs typeface="Cooper Black"/>
              </a:rPr>
              <a:t>he has eaten</a:t>
            </a:r>
            <a:br>
              <a:rPr lang="en-US" sz="6500" dirty="0">
                <a:latin typeface="Cooper Black"/>
                <a:cs typeface="Cooper Black"/>
              </a:rPr>
            </a:br>
            <a:r>
              <a:rPr lang="en-US" sz="6500" dirty="0">
                <a:latin typeface="Cooper Black"/>
                <a:cs typeface="Cooper Black"/>
              </a:rPr>
              <a:t>they have studied</a:t>
            </a:r>
            <a:br>
              <a:rPr lang="en-US" sz="6500" dirty="0">
                <a:latin typeface="Cooper Black"/>
                <a:cs typeface="Cooper Black"/>
              </a:rPr>
            </a:br>
            <a:r>
              <a:rPr lang="en-US" sz="6500" dirty="0">
                <a:latin typeface="Cooper Black"/>
                <a:cs typeface="Cooper Black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4554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r>
              <a:rPr lang="en-US" sz="7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CAPÍTULO 11</a:t>
            </a:r>
          </a:p>
        </p:txBody>
      </p:sp>
    </p:spTree>
    <p:extLst>
      <p:ext uri="{BB962C8B-B14F-4D97-AF65-F5344CB8AC3E}">
        <p14:creationId xmlns:p14="http://schemas.microsoft.com/office/powerpoint/2010/main" val="416489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73" y="956018"/>
            <a:ext cx="8005905" cy="4937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Wave1">
              <a:avLst>
                <a:gd name="adj1" fmla="val 7164"/>
                <a:gd name="adj2" fmla="val 662"/>
              </a:avLst>
            </a:prstTxWarp>
            <a:normAutofit/>
          </a:bodyPr>
          <a:lstStyle/>
          <a:p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Qué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han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hecho</a:t>
            </a: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?</a:t>
            </a:r>
            <a:b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(Ch.11-1 Review)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428" y="2051997"/>
            <a:ext cx="1930414" cy="18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7101" y="384887"/>
            <a:ext cx="149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 </a:t>
            </a:r>
            <a:r>
              <a:rPr lang="en-US" b="1" dirty="0" err="1"/>
              <a:t>tú</a:t>
            </a:r>
            <a:r>
              <a:rPr lang="en-US" b="1" dirty="0"/>
              <a:t> y </a:t>
            </a:r>
            <a:r>
              <a:rPr lang="en-US" b="1" dirty="0" err="1"/>
              <a:t>yo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5234" y="394597"/>
            <a:ext cx="137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 </a:t>
            </a:r>
            <a:r>
              <a:rPr lang="en-US" b="1" dirty="0" err="1"/>
              <a:t>Uds</a:t>
            </a:r>
            <a:r>
              <a:rPr lang="en-US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0707" y="2984898"/>
            <a:ext cx="63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 </a:t>
            </a:r>
            <a:r>
              <a:rPr lang="en-US" b="1" dirty="0" err="1"/>
              <a:t>él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89384" y="2912220"/>
            <a:ext cx="12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 </a:t>
            </a:r>
            <a:r>
              <a:rPr lang="en-US" b="1" dirty="0" err="1"/>
              <a:t>tú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52819" y="4715822"/>
            <a:ext cx="168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  </a:t>
            </a:r>
            <a:r>
              <a:rPr lang="en-US" b="1" dirty="0" err="1"/>
              <a:t>ellos</a:t>
            </a:r>
            <a:r>
              <a:rPr lang="en-US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0645" y="4574090"/>
            <a:ext cx="160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  </a:t>
            </a:r>
            <a:r>
              <a:rPr lang="en-US" b="1" dirty="0" err="1"/>
              <a:t>yo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51551" y="380328"/>
            <a:ext cx="125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 </a:t>
            </a:r>
            <a:r>
              <a:rPr lang="en-US" b="1" dirty="0" err="1"/>
              <a:t>Ud</a:t>
            </a:r>
            <a:r>
              <a:rPr lang="en-US" b="1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6878" y="4659257"/>
            <a:ext cx="148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8.  </a:t>
            </a:r>
            <a:r>
              <a:rPr lang="en-US" b="1" dirty="0" err="1"/>
              <a:t>Ud</a:t>
            </a:r>
            <a:r>
              <a:rPr lang="en-US" b="1" dirty="0"/>
              <a:t>.</a:t>
            </a:r>
          </a:p>
        </p:txBody>
      </p:sp>
      <p:pic>
        <p:nvPicPr>
          <p:cNvPr id="30" name="Picture 29" descr="Screen Shot 2016-11-07 at 8.2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1" y="797353"/>
            <a:ext cx="2267644" cy="1656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03" y="754009"/>
            <a:ext cx="1417465" cy="1833255"/>
          </a:xfrm>
          <a:prstGeom prst="rect">
            <a:avLst/>
          </a:prstGeom>
        </p:spPr>
      </p:pic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64" y="1186043"/>
            <a:ext cx="1979503" cy="14012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880826" y="847489"/>
            <a:ext cx="2225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(40 </a:t>
            </a:r>
            <a:r>
              <a:rPr lang="en-US" sz="1600" b="1" dirty="0" err="1"/>
              <a:t>horas</a:t>
            </a:r>
            <a:r>
              <a:rPr lang="en-US" sz="1600" b="1" dirty="0"/>
              <a:t>/</a:t>
            </a:r>
            <a:r>
              <a:rPr lang="en-US" sz="1600" b="1" dirty="0" err="1"/>
              <a:t>semana</a:t>
            </a:r>
            <a:r>
              <a:rPr lang="en-US" sz="1600" b="1" dirty="0"/>
              <a:t>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10" y="2796070"/>
            <a:ext cx="1252540" cy="1747730"/>
          </a:xfrm>
          <a:prstGeom prst="rect">
            <a:avLst/>
          </a:prstGeom>
        </p:spPr>
      </p:pic>
      <p:pic>
        <p:nvPicPr>
          <p:cNvPr id="36" name="Picture 3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96" y="3231487"/>
            <a:ext cx="1571416" cy="1157570"/>
          </a:xfrm>
          <a:prstGeom prst="rect">
            <a:avLst/>
          </a:prstGeom>
        </p:spPr>
      </p:pic>
      <p:pic>
        <p:nvPicPr>
          <p:cNvPr id="37" name="Picture 3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75" y="3214774"/>
            <a:ext cx="1659133" cy="1104078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5827267" y="3587364"/>
            <a:ext cx="492966" cy="318282"/>
          </a:xfrm>
          <a:prstGeom prst="rightArrow">
            <a:avLst>
              <a:gd name="adj1" fmla="val 8071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Screen Shot 2016-11-07 at 8.41.3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33" y="5110541"/>
            <a:ext cx="1085750" cy="1323403"/>
          </a:xfrm>
          <a:prstGeom prst="rect">
            <a:avLst/>
          </a:prstGeom>
        </p:spPr>
      </p:pic>
      <p:pic>
        <p:nvPicPr>
          <p:cNvPr id="39" name="Picture 38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8" y="5143967"/>
            <a:ext cx="1404067" cy="1157966"/>
          </a:xfrm>
          <a:prstGeom prst="rect">
            <a:avLst/>
          </a:prstGeom>
        </p:spPr>
      </p:pic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70" y="5101865"/>
            <a:ext cx="1751108" cy="15249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15922" y="4843150"/>
            <a:ext cx="230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(&lt; </a:t>
            </a:r>
            <a:r>
              <a:rPr lang="en-US" sz="1600" b="1" dirty="0" err="1"/>
              <a:t>que</a:t>
            </a:r>
            <a:r>
              <a:rPr lang="en-US" sz="1600" b="1" dirty="0"/>
              <a:t> 40 </a:t>
            </a:r>
            <a:r>
              <a:rPr lang="en-US" sz="1600" b="1" dirty="0" err="1"/>
              <a:t>horas</a:t>
            </a:r>
            <a:r>
              <a:rPr lang="en-US" sz="1600" b="1" dirty="0"/>
              <a:t>/</a:t>
            </a:r>
            <a:r>
              <a:rPr lang="en-US" sz="1600" b="1" dirty="0" err="1"/>
              <a:t>semana</a:t>
            </a:r>
            <a:r>
              <a:rPr lang="en-US" sz="1600" b="1" dirty="0"/>
              <a:t>)</a:t>
            </a:r>
          </a:p>
        </p:txBody>
      </p:sp>
      <p:pic>
        <p:nvPicPr>
          <p:cNvPr id="43" name="Picture 42" descr="image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2" y="4972055"/>
            <a:ext cx="1291537" cy="16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108" y="579387"/>
            <a:ext cx="4084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1.  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r>
              <a:rPr lang="en-US" sz="5000" dirty="0">
                <a:latin typeface="Cooper Black"/>
                <a:cs typeface="Cooper Black"/>
              </a:rPr>
              <a:t> y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8975" y="5397500"/>
            <a:ext cx="5318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hemos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diseñado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3" name="Picture 2" descr="Screen Shot 2016-11-07 at 8.2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04" y="1700644"/>
            <a:ext cx="4740069" cy="34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76" y="646235"/>
            <a:ext cx="31790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2.        </a:t>
            </a:r>
            <a:r>
              <a:rPr lang="en-US" sz="5000" dirty="0" err="1">
                <a:latin typeface="Cooper Black"/>
                <a:cs typeface="Cooper Black"/>
              </a:rPr>
              <a:t>Ud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55" y="1766407"/>
            <a:ext cx="2611611" cy="3377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5441" y="5397500"/>
            <a:ext cx="38324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apagado</a:t>
            </a:r>
            <a:endParaRPr lang="en-US" sz="5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9616" y="579387"/>
            <a:ext cx="3324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3.       </a:t>
            </a:r>
            <a:r>
              <a:rPr lang="en-US" sz="5000" dirty="0" err="1">
                <a:latin typeface="Cooper Black"/>
                <a:cs typeface="Cooper Black"/>
              </a:rPr>
              <a:t>Uds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617" y="4875832"/>
            <a:ext cx="61796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trabajado</a:t>
            </a:r>
            <a:r>
              <a:rPr lang="en-US" sz="5000" dirty="0">
                <a:latin typeface="Cooper Black"/>
                <a:cs typeface="Cooper Black"/>
              </a:rPr>
              <a:t> </a:t>
            </a:r>
          </a:p>
          <a:p>
            <a:pPr algn="ctr"/>
            <a:r>
              <a:rPr lang="en-US" sz="5000" dirty="0">
                <a:latin typeface="Cooper Black"/>
                <a:cs typeface="Cooper Black"/>
              </a:rPr>
              <a:t>a </a:t>
            </a:r>
            <a:r>
              <a:rPr lang="en-US" sz="5000" dirty="0" err="1">
                <a:latin typeface="Cooper Black"/>
                <a:cs typeface="Cooper Black"/>
              </a:rPr>
              <a:t>tiempo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completo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99" y="2108724"/>
            <a:ext cx="3767366" cy="2666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2514" y="1830891"/>
            <a:ext cx="260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(40 </a:t>
            </a:r>
            <a:r>
              <a:rPr lang="en-US" sz="2400" b="1" dirty="0" err="1"/>
              <a:t>horas</a:t>
            </a:r>
            <a:r>
              <a:rPr lang="en-US" sz="2400" b="1" dirty="0"/>
              <a:t>/</a:t>
            </a:r>
            <a:r>
              <a:rPr lang="en-US" sz="2400" b="1" dirty="0" err="1"/>
              <a:t>semana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7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0886" y="579387"/>
            <a:ext cx="22976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4.      </a:t>
            </a:r>
            <a:r>
              <a:rPr lang="en-US" sz="5000" dirty="0" err="1">
                <a:latin typeface="Cooper Black"/>
                <a:cs typeface="Cooper Black"/>
              </a:rPr>
              <a:t>él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505" y="5397500"/>
            <a:ext cx="4779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conseguido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92" y="1838151"/>
            <a:ext cx="2334932" cy="3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0632" y="579387"/>
            <a:ext cx="27754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5.        </a:t>
            </a:r>
            <a:r>
              <a:rPr lang="en-US" sz="5000" dirty="0" err="1">
                <a:latin typeface="Cooper Black"/>
                <a:cs typeface="Cooper Black"/>
              </a:rPr>
              <a:t>tú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306" y="5397500"/>
            <a:ext cx="4418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atin typeface="Cooper Black"/>
                <a:cs typeface="Cooper Black"/>
              </a:rPr>
              <a:t>has </a:t>
            </a:r>
            <a:r>
              <a:rPr lang="en-US" sz="5000" dirty="0" err="1">
                <a:latin typeface="Cooper Black"/>
                <a:cs typeface="Cooper Black"/>
              </a:rPr>
              <a:t>reparado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" y="2283878"/>
            <a:ext cx="3327400" cy="24511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49" y="2283878"/>
            <a:ext cx="3492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28694" y="3006307"/>
            <a:ext cx="978408" cy="484632"/>
          </a:xfrm>
          <a:prstGeom prst="rightArrow">
            <a:avLst>
              <a:gd name="adj1" fmla="val 8071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7598" y="4524418"/>
            <a:ext cx="3843070" cy="221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9743" y="579387"/>
            <a:ext cx="35440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6.        </a:t>
            </a:r>
            <a:r>
              <a:rPr lang="en-US" sz="5000" dirty="0" err="1">
                <a:latin typeface="Cooper Black"/>
                <a:cs typeface="Cooper Black"/>
              </a:rPr>
              <a:t>ellos</a:t>
            </a:r>
            <a:endParaRPr lang="en-US" sz="5000" dirty="0">
              <a:latin typeface="Cooper Black"/>
              <a:cs typeface="Coope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987" y="5397500"/>
            <a:ext cx="47206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latin typeface="Cooper Black"/>
                <a:cs typeface="Cooper Black"/>
              </a:rPr>
              <a:t>han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repartido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5" y="1730882"/>
            <a:ext cx="4064913" cy="2965060"/>
          </a:xfrm>
          <a:prstGeom prst="rect">
            <a:avLst/>
          </a:prstGeom>
        </p:spPr>
      </p:pic>
      <p:pic>
        <p:nvPicPr>
          <p:cNvPr id="4" name="Picture 3" descr="Screen Shot 2016-11-07 at 8.4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85" y="1580474"/>
            <a:ext cx="3051715" cy="33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3288" y="579387"/>
            <a:ext cx="27851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7.        </a:t>
            </a:r>
            <a:r>
              <a:rPr lang="en-US" sz="5000" dirty="0" err="1">
                <a:latin typeface="Cooper Black"/>
                <a:cs typeface="Cooper Black"/>
              </a:rPr>
              <a:t>yo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76" y="1814613"/>
            <a:ext cx="3515276" cy="3061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3654" y="1516932"/>
            <a:ext cx="337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(&lt; </a:t>
            </a:r>
            <a:r>
              <a:rPr lang="en-US" sz="2400" b="1" dirty="0" err="1"/>
              <a:t>que</a:t>
            </a:r>
            <a:r>
              <a:rPr lang="en-US" sz="2400" b="1" dirty="0"/>
              <a:t> 40 </a:t>
            </a:r>
            <a:r>
              <a:rPr lang="en-US" sz="2400" b="1" dirty="0" err="1"/>
              <a:t>horas</a:t>
            </a:r>
            <a:r>
              <a:rPr lang="en-US" sz="2400" b="1" dirty="0"/>
              <a:t>/</a:t>
            </a:r>
            <a:r>
              <a:rPr lang="en-US" sz="2400" b="1" dirty="0" err="1"/>
              <a:t>semana</a:t>
            </a:r>
            <a:r>
              <a:rPr lang="en-US" sz="2400" b="1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9641" y="4875832"/>
            <a:ext cx="54535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atin typeface="Cooper Black"/>
                <a:cs typeface="Cooper Black"/>
              </a:rPr>
              <a:t>he </a:t>
            </a:r>
            <a:r>
              <a:rPr lang="en-US" sz="5000" dirty="0" err="1">
                <a:latin typeface="Cooper Black"/>
                <a:cs typeface="Cooper Black"/>
              </a:rPr>
              <a:t>trabajado</a:t>
            </a:r>
            <a:r>
              <a:rPr lang="en-US" sz="5000" dirty="0">
                <a:latin typeface="Cooper Black"/>
                <a:cs typeface="Cooper Black"/>
              </a:rPr>
              <a:t> </a:t>
            </a:r>
          </a:p>
          <a:p>
            <a:pPr algn="ctr"/>
            <a:r>
              <a:rPr lang="en-US" sz="5000" dirty="0">
                <a:latin typeface="Cooper Black"/>
                <a:cs typeface="Cooper Black"/>
              </a:rPr>
              <a:t>a </a:t>
            </a:r>
            <a:r>
              <a:rPr lang="en-US" sz="5000" dirty="0" err="1">
                <a:latin typeface="Cooper Black"/>
                <a:cs typeface="Cooper Black"/>
              </a:rPr>
              <a:t>tiempo</a:t>
            </a:r>
            <a:r>
              <a:rPr lang="en-US" sz="5000" dirty="0">
                <a:latin typeface="Cooper Black"/>
                <a:cs typeface="Cooper Black"/>
              </a:rPr>
              <a:t> </a:t>
            </a:r>
            <a:r>
              <a:rPr lang="en-US" sz="5000" dirty="0" err="1">
                <a:latin typeface="Cooper Black"/>
                <a:cs typeface="Cooper Black"/>
              </a:rPr>
              <a:t>parcial</a:t>
            </a:r>
            <a:endParaRPr lang="en-US" sz="5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507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500" dirty="0">
                <a:latin typeface="Cooper Black"/>
                <a:cs typeface="Cooper Black"/>
              </a:rPr>
              <a:t>¿</a:t>
            </a:r>
            <a:r>
              <a:rPr lang="en-US" sz="6500" dirty="0" err="1">
                <a:latin typeface="Cooper Black"/>
                <a:cs typeface="Cooper Black"/>
              </a:rPr>
              <a:t>Cómo</a:t>
            </a:r>
            <a:r>
              <a:rPr lang="en-US" sz="6500" dirty="0">
                <a:latin typeface="Cooper Black"/>
                <a:cs typeface="Cooper Black"/>
              </a:rPr>
              <a:t> se forma</a:t>
            </a:r>
            <a:br>
              <a:rPr lang="en-US" sz="6500" dirty="0">
                <a:latin typeface="Cooper Black"/>
                <a:cs typeface="Cooper Black"/>
              </a:rPr>
            </a:br>
            <a:r>
              <a:rPr lang="en-US" sz="6500" dirty="0">
                <a:latin typeface="Cooper Black"/>
                <a:cs typeface="Cooper Black"/>
              </a:rPr>
              <a:t>el </a:t>
            </a:r>
            <a:r>
              <a:rPr lang="en-US" sz="6500" dirty="0" err="1">
                <a:latin typeface="Cooper Black"/>
                <a:cs typeface="Cooper Black"/>
              </a:rPr>
              <a:t>Presente</a:t>
            </a:r>
            <a:r>
              <a:rPr lang="en-US" sz="6500" dirty="0">
                <a:latin typeface="Cooper Black"/>
                <a:cs typeface="Cooper Black"/>
              </a:rPr>
              <a:t> Perfecto en </a:t>
            </a:r>
            <a:r>
              <a:rPr lang="en-US" sz="6500" dirty="0" err="1">
                <a:latin typeface="Cooper Black"/>
                <a:cs typeface="Cooper Black"/>
              </a:rPr>
              <a:t>español</a:t>
            </a:r>
            <a:r>
              <a:rPr lang="en-US" sz="6500" dirty="0">
                <a:latin typeface="Cooper Black"/>
                <a:cs typeface="Cooper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32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4177" y="579387"/>
            <a:ext cx="2858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oper Black"/>
                <a:cs typeface="Cooper Black"/>
              </a:rPr>
              <a:t>8.      </a:t>
            </a:r>
            <a:r>
              <a:rPr lang="en-US" sz="5000" dirty="0" err="1">
                <a:latin typeface="Cooper Black"/>
                <a:cs typeface="Cooper Black"/>
              </a:rPr>
              <a:t>Ud</a:t>
            </a:r>
            <a:r>
              <a:rPr lang="en-US" sz="5000" dirty="0">
                <a:latin typeface="Cooper Black"/>
                <a:cs typeface="Cooper Black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904" y="4792272"/>
            <a:ext cx="72269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estado</a:t>
            </a:r>
            <a:r>
              <a:rPr lang="en-US" sz="5000" dirty="0">
                <a:latin typeface="Cooper Black"/>
                <a:cs typeface="Cooper Black"/>
              </a:rPr>
              <a:t> sin </a:t>
            </a:r>
            <a:r>
              <a:rPr lang="en-US" sz="5000" dirty="0" err="1">
                <a:latin typeface="Cooper Black"/>
                <a:cs typeface="Cooper Black"/>
              </a:rPr>
              <a:t>trabajo</a:t>
            </a:r>
            <a:r>
              <a:rPr lang="en-US" sz="5000" dirty="0">
                <a:latin typeface="Cooper Black"/>
                <a:cs typeface="Cooper Black"/>
              </a:rPr>
              <a:t>/</a:t>
            </a:r>
          </a:p>
          <a:p>
            <a:pPr algn="ctr"/>
            <a:r>
              <a:rPr lang="en-US" sz="5000" dirty="0">
                <a:latin typeface="Cooper Black"/>
                <a:cs typeface="Cooper Black"/>
              </a:rPr>
              <a:t>ha </a:t>
            </a:r>
            <a:r>
              <a:rPr lang="en-US" sz="5000" dirty="0" err="1">
                <a:latin typeface="Cooper Black"/>
                <a:cs typeface="Cooper Black"/>
              </a:rPr>
              <a:t>estado</a:t>
            </a:r>
            <a:r>
              <a:rPr lang="en-US" sz="5000" dirty="0">
                <a:latin typeface="Cooper Black"/>
                <a:cs typeface="Cooper Black"/>
              </a:rPr>
              <a:t> en </a:t>
            </a:r>
            <a:r>
              <a:rPr lang="en-US" sz="5000" dirty="0" err="1">
                <a:latin typeface="Cooper Black"/>
                <a:cs typeface="Cooper Black"/>
              </a:rPr>
              <a:t>paro</a:t>
            </a:r>
            <a:endParaRPr lang="en-US" sz="50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71" y="1495442"/>
            <a:ext cx="2667206" cy="34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350"/>
            <a:ext cx="8229600" cy="2789575"/>
          </a:xfrm>
        </p:spPr>
        <p:txBody>
          <a:bodyPr>
            <a:normAutofit/>
          </a:bodyPr>
          <a:lstStyle/>
          <a:p>
            <a:r>
              <a:rPr lang="en-US" sz="6500" dirty="0" err="1">
                <a:latin typeface="Cooper Black"/>
                <a:cs typeface="Cooper Black"/>
              </a:rPr>
              <a:t>Una</a:t>
            </a:r>
            <a:r>
              <a:rPr lang="en-US" sz="6500" dirty="0">
                <a:latin typeface="Cooper Black"/>
                <a:cs typeface="Cooper Black"/>
              </a:rPr>
              <a:t> forma de </a:t>
            </a:r>
            <a:r>
              <a:rPr lang="en-US" sz="6500" u="sng" dirty="0">
                <a:latin typeface="Cooper Black"/>
                <a:cs typeface="Cooper Black"/>
              </a:rPr>
              <a:t>HABER</a:t>
            </a:r>
            <a:r>
              <a:rPr lang="en-US" sz="6500" dirty="0">
                <a:latin typeface="Cooper Black"/>
                <a:cs typeface="Cooper Black"/>
              </a:rPr>
              <a:t> </a:t>
            </a:r>
            <a:r>
              <a:rPr lang="en-US" sz="3600" i="1" dirty="0">
                <a:latin typeface="Cooper Black"/>
                <a:cs typeface="Cooper Black"/>
              </a:rPr>
              <a:t>(en el </a:t>
            </a:r>
            <a:r>
              <a:rPr lang="en-US" sz="3600" i="1" dirty="0" err="1">
                <a:latin typeface="Cooper Black"/>
                <a:cs typeface="Cooper Black"/>
              </a:rPr>
              <a:t>presente</a:t>
            </a:r>
            <a:r>
              <a:rPr lang="en-US" sz="3600" i="1">
                <a:latin typeface="Cooper Black"/>
                <a:cs typeface="Cooper Black"/>
              </a:rPr>
              <a:t>):</a:t>
            </a:r>
            <a:endParaRPr lang="en-US" sz="3600" i="1" u="sng" dirty="0">
              <a:latin typeface="Cooper Black"/>
              <a:cs typeface="Cooper Blac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10742"/>
            <a:ext cx="2686949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he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9084" y="3855185"/>
            <a:ext cx="2686949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has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3561" y="4708743"/>
            <a:ext cx="2686949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ha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5114" y="3010742"/>
            <a:ext cx="3723604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hemos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25114" y="3855185"/>
            <a:ext cx="3723604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habéis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68545" y="4718456"/>
            <a:ext cx="3723604" cy="124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han</a:t>
            </a:r>
            <a:endParaRPr kumimoji="0" lang="en-US" sz="6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1" name="L-Shape 10"/>
          <p:cNvSpPr/>
          <p:nvPr/>
        </p:nvSpPr>
        <p:spPr>
          <a:xfrm>
            <a:off x="1213016" y="4152254"/>
            <a:ext cx="6578828" cy="1598121"/>
          </a:xfrm>
          <a:prstGeom prst="corner">
            <a:avLst>
              <a:gd name="adj1" fmla="val 50000"/>
              <a:gd name="adj2" fmla="val 194866"/>
            </a:avLst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flipH="1" flipV="1">
            <a:off x="1208435" y="3196237"/>
            <a:ext cx="6578828" cy="1665197"/>
          </a:xfrm>
          <a:prstGeom prst="corner">
            <a:avLst>
              <a:gd name="adj1" fmla="val 50000"/>
              <a:gd name="adj2" fmla="val 189898"/>
            </a:avLst>
          </a:prstGeom>
          <a:noFill/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638177">
            <a:off x="547508" y="5765472"/>
            <a:ext cx="61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AR</a:t>
            </a:r>
          </a:p>
        </p:txBody>
      </p:sp>
      <p:sp>
        <p:nvSpPr>
          <p:cNvPr id="13" name="TextBox 12"/>
          <p:cNvSpPr txBox="1"/>
          <p:nvPr/>
        </p:nvSpPr>
        <p:spPr>
          <a:xfrm rot="1913865">
            <a:off x="7653858" y="2917490"/>
            <a:ext cx="6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  <a:latin typeface="Arial Black"/>
                <a:cs typeface="Arial Black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9632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80" y="549666"/>
            <a:ext cx="8890694" cy="1670959"/>
          </a:xfrm>
        </p:spPr>
        <p:txBody>
          <a:bodyPr>
            <a:noAutofit/>
          </a:bodyPr>
          <a:lstStyle/>
          <a:p>
            <a:r>
              <a:rPr lang="en-US" sz="4600" u="sng" dirty="0">
                <a:latin typeface="Cooper Black"/>
                <a:cs typeface="Cooper Black"/>
              </a:rPr>
              <a:t>1.  </a:t>
            </a:r>
            <a:r>
              <a:rPr lang="en-US" sz="4600" u="sng" dirty="0" err="1">
                <a:latin typeface="Cooper Black"/>
                <a:cs typeface="Cooper Black"/>
              </a:rPr>
              <a:t>Una</a:t>
            </a:r>
            <a:r>
              <a:rPr lang="en-US" sz="4600" u="sng" dirty="0">
                <a:latin typeface="Cooper Black"/>
                <a:cs typeface="Cooper Black"/>
              </a:rPr>
              <a:t> forma de HABER</a:t>
            </a:r>
            <a:r>
              <a:rPr lang="en-US" sz="5400" u="sng" dirty="0">
                <a:latin typeface="Cooper Black"/>
                <a:cs typeface="Cooper Black"/>
              </a:rPr>
              <a:t> </a:t>
            </a:r>
            <a:br>
              <a:rPr lang="en-US" sz="5400" u="sng" dirty="0">
                <a:latin typeface="Cooper Black"/>
                <a:cs typeface="Cooper Black"/>
              </a:rPr>
            </a:br>
            <a:r>
              <a:rPr lang="en-US" sz="5400" dirty="0" err="1">
                <a:latin typeface="Cooper Black"/>
                <a:cs typeface="Cooper Black"/>
              </a:rPr>
              <a:t>y</a:t>
            </a:r>
            <a:r>
              <a:rPr lang="en-US" sz="5400" dirty="0">
                <a:latin typeface="Cooper Black"/>
                <a:cs typeface="Cooper Black"/>
              </a:rPr>
              <a:t>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399" y="2461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u="sng" dirty="0">
                <a:latin typeface="Cooper Black"/>
                <a:ea typeface="+mj-ea"/>
                <a:cs typeface="Cooper Black"/>
              </a:rPr>
              <a:t>2. e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l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Participio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/>
                <a:ea typeface="+mj-ea"/>
                <a:cs typeface="Cooper Black"/>
              </a:rPr>
              <a:t>Pasado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8883" y="3319330"/>
            <a:ext cx="1806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Cooper Black"/>
                <a:ea typeface="+mj-ea"/>
                <a:cs typeface="Cooper Black"/>
              </a:rPr>
              <a:t>-AR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2295" y="3357578"/>
            <a:ext cx="45426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   </a:t>
            </a:r>
            <a:r>
              <a:rPr lang="en-US" sz="5400" b="1" dirty="0" err="1">
                <a:latin typeface="Cooper Black"/>
                <a:ea typeface="+mj-ea"/>
                <a:cs typeface="Cooper Black"/>
                <a:sym typeface="Wingdings"/>
              </a:rPr>
              <a:t></a:t>
            </a: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-ADO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0" y="4043230"/>
            <a:ext cx="278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Cooper Black"/>
                <a:ea typeface="+mj-ea"/>
                <a:cs typeface="Cooper Black"/>
              </a:rPr>
              <a:t>-ER/-IR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6832" y="4079733"/>
            <a:ext cx="65558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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-IDO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8347" y="5069091"/>
            <a:ext cx="4858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Cooper Black"/>
                <a:ea typeface="+mj-ea"/>
                <a:cs typeface="Cooper Black"/>
                <a:sym typeface="Wingdings"/>
              </a:rPr>
              <a:t>     </a:t>
            </a:r>
            <a:r>
              <a:rPr lang="en-US" sz="5400" dirty="0">
                <a:latin typeface="Cooper Black"/>
                <a:ea typeface="+mj-ea"/>
                <a:cs typeface="Cooper Black"/>
                <a:sym typeface="Wingdings"/>
              </a:rPr>
              <a:t>-</a:t>
            </a:r>
            <a:r>
              <a:rPr lang="en-US" sz="5400" dirty="0" err="1">
                <a:latin typeface="Cooper Black"/>
                <a:ea typeface="+mj-ea"/>
                <a:cs typeface="Cooper Black"/>
                <a:sym typeface="Wingdings"/>
              </a:rPr>
              <a:t>íDO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48098" y="5328555"/>
            <a:ext cx="258874" cy="232546"/>
          </a:xfrm>
          <a:prstGeom prst="line">
            <a:avLst/>
          </a:prstGeom>
          <a:ln w="1238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37410" y="5069091"/>
            <a:ext cx="278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ooper Black"/>
                <a:ea typeface="+mj-ea"/>
                <a:cs typeface="Cooper Black"/>
              </a:rPr>
              <a:t>**leer/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creer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oír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caer</a:t>
            </a:r>
            <a:r>
              <a:rPr lang="en-US" sz="2800" dirty="0">
                <a:latin typeface="Cooper Black"/>
                <a:ea typeface="+mj-ea"/>
                <a:cs typeface="Cooper Black"/>
              </a:rPr>
              <a:t>/</a:t>
            </a:r>
            <a:r>
              <a:rPr lang="en-US" sz="2800" dirty="0" err="1">
                <a:latin typeface="Cooper Black"/>
                <a:ea typeface="+mj-ea"/>
                <a:cs typeface="Cooper Black"/>
              </a:rPr>
              <a:t>traer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/>
              <a:ea typeface="+mj-ea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1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  <a:solidFill>
            <a:srgbClr val="8566AD">
              <a:alpha val="53000"/>
            </a:srgbClr>
          </a:solidFill>
          <a:ln>
            <a:solidFill>
              <a:srgbClr val="8566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(La </a:t>
            </a:r>
            <a:r>
              <a:rPr lang="en-US" sz="72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tarea</a:t>
            </a:r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72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para</a:t>
            </a:r>
            <a:r>
              <a:rPr lang="en-US" sz="72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hoy)</a:t>
            </a:r>
          </a:p>
        </p:txBody>
      </p:sp>
    </p:spTree>
    <p:extLst>
      <p:ext uri="{BB962C8B-B14F-4D97-AF65-F5344CB8AC3E}">
        <p14:creationId xmlns:p14="http://schemas.microsoft.com/office/powerpoint/2010/main" val="408327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3782" y="2080535"/>
            <a:ext cx="256721" cy="250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256" y="5008391"/>
            <a:ext cx="3956864" cy="39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11-04 at 6.4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" y="152397"/>
            <a:ext cx="9144000" cy="6604000"/>
          </a:xfrm>
          <a:prstGeom prst="rect">
            <a:avLst/>
          </a:prstGeom>
          <a:ln>
            <a:solidFill>
              <a:srgbClr val="97BC76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701496" y="1615098"/>
            <a:ext cx="1467240" cy="363454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he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tenido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4252" y="1581674"/>
            <a:ext cx="1541204" cy="363454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he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trabajado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1607" y="2105193"/>
            <a:ext cx="1295610" cy="321655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ha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vuelto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9167" y="2663062"/>
            <a:ext cx="1430250" cy="355578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has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hecho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1676" y="3230195"/>
            <a:ext cx="1368595" cy="372360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hemos</a:t>
            </a:r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visto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358" y="3230195"/>
            <a:ext cx="1405587" cy="372360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ha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venido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7987" y="3725845"/>
            <a:ext cx="1232964" cy="330392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hemos</a:t>
            </a:r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ido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2883" y="4315146"/>
            <a:ext cx="1393260" cy="334823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he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dicho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9256" y="4882280"/>
            <a:ext cx="1504226" cy="358019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han</a:t>
            </a:r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llamado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4641" y="5905586"/>
            <a:ext cx="1393262" cy="376812"/>
          </a:xfrm>
          <a:prstGeom prst="rect">
            <a:avLst/>
          </a:prstGeom>
          <a:solidFill>
            <a:srgbClr val="7C5EA3"/>
          </a:solidFill>
          <a:ln w="28575" cmpd="sng">
            <a:solidFill>
              <a:srgbClr val="97B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itka Text" panose="02000505000000020004" pitchFamily="2" charset="0"/>
              </a:rPr>
              <a:t>Ha </a:t>
            </a:r>
            <a:r>
              <a:rPr lang="en-US" sz="1600" b="1" dirty="0" err="1">
                <a:solidFill>
                  <a:schemeClr val="bg1"/>
                </a:solidFill>
                <a:latin typeface="Sitka Text" panose="02000505000000020004" pitchFamily="2" charset="0"/>
              </a:rPr>
              <a:t>sido</a:t>
            </a:r>
            <a:endParaRPr lang="en-US" sz="16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2" y="567420"/>
            <a:ext cx="8161028" cy="5822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normAutofit/>
          </a:bodyPr>
          <a:lstStyle/>
          <a:p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n-US" sz="92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Qué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9200" u="sng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han</a:t>
            </a:r>
            <a:r>
              <a:rPr lang="en-US" sz="9200" u="sng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9200" u="sng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hecho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9200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estas</a:t>
            </a:r>
            <a: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personas?</a:t>
            </a:r>
            <a:br>
              <a:rPr lang="en-US" sz="9200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(*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cuidado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con los 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verbos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900" i="1" dirty="0" err="1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irregulares</a:t>
            </a:r>
            <a:r>
              <a:rPr lang="en-US" sz="3900" i="1" dirty="0">
                <a:effectLst>
                  <a:glow rad="139700">
                    <a:schemeClr val="accent3">
                      <a:alpha val="75000"/>
                    </a:schemeClr>
                  </a:glow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*)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5" y="763929"/>
            <a:ext cx="1526310" cy="1346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428" y="2051997"/>
            <a:ext cx="1930414" cy="18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45" y="5060015"/>
            <a:ext cx="1899121" cy="1457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129" y="5163812"/>
            <a:ext cx="1554017" cy="1282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14" y="2897629"/>
            <a:ext cx="1482874" cy="1433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406" y="2899521"/>
            <a:ext cx="1420391" cy="1517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97" y="2943159"/>
            <a:ext cx="1292770" cy="14188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3810" y="384887"/>
            <a:ext cx="101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 </a:t>
            </a:r>
            <a:r>
              <a:rPr lang="en-US" b="1" dirty="0" err="1"/>
              <a:t>yo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19033" y="394597"/>
            <a:ext cx="137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 </a:t>
            </a:r>
            <a:r>
              <a:rPr lang="en-US" b="1" dirty="0" err="1"/>
              <a:t>Uds</a:t>
            </a:r>
            <a:r>
              <a:rPr lang="en-US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731" y="2559558"/>
            <a:ext cx="63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 </a:t>
            </a:r>
            <a:r>
              <a:rPr lang="en-US" b="1" dirty="0" err="1"/>
              <a:t>él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52067" y="2544458"/>
            <a:ext cx="167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  </a:t>
            </a:r>
            <a:r>
              <a:rPr lang="en-US" b="1" dirty="0" err="1"/>
              <a:t>nosotros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25919" y="2530189"/>
            <a:ext cx="12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 </a:t>
            </a:r>
            <a:r>
              <a:rPr lang="en-US" b="1" dirty="0" err="1"/>
              <a:t>Ud</a:t>
            </a:r>
            <a:r>
              <a:rPr lang="en-US" b="1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7772" y="4717558"/>
            <a:ext cx="168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8.  </a:t>
            </a:r>
            <a:r>
              <a:rPr lang="en-US" b="1" dirty="0" err="1"/>
              <a:t>tú</a:t>
            </a:r>
            <a:r>
              <a:rPr lang="en-US" b="1" dirty="0"/>
              <a:t> </a:t>
            </a:r>
            <a:r>
              <a:rPr lang="en-US" b="1" dirty="0" err="1"/>
              <a:t>y</a:t>
            </a:r>
            <a:r>
              <a:rPr lang="en-US" b="1" dirty="0"/>
              <a:t> </a:t>
            </a:r>
            <a:r>
              <a:rPr lang="en-US" b="1" dirty="0" err="1"/>
              <a:t>yo</a:t>
            </a:r>
            <a:r>
              <a:rPr lang="en-US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0518" y="4774634"/>
            <a:ext cx="160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9.  </a:t>
            </a:r>
            <a:r>
              <a:rPr lang="en-US" b="1" dirty="0" err="1"/>
              <a:t>ellos</a:t>
            </a:r>
            <a:r>
              <a:rPr lang="en-US" b="1" dirty="0"/>
              <a:t>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576" y="735391"/>
            <a:ext cx="2024074" cy="1288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7752" y="380328"/>
            <a:ext cx="125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 </a:t>
            </a:r>
            <a:r>
              <a:rPr lang="en-US" b="1" dirty="0" err="1"/>
              <a:t>ella</a:t>
            </a:r>
            <a:endParaRPr lang="en-US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3217" y="751520"/>
            <a:ext cx="1991035" cy="1200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258" y="5073453"/>
            <a:ext cx="1372298" cy="14066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63863" y="4761197"/>
            <a:ext cx="148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10.  </a:t>
            </a:r>
            <a:r>
              <a:rPr lang="en-US" b="1" dirty="0" err="1"/>
              <a:t>tú</a:t>
            </a:r>
            <a:endParaRPr lang="en-US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972" y="2806423"/>
            <a:ext cx="1598056" cy="15980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2964" y="2572996"/>
            <a:ext cx="14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  </a:t>
            </a:r>
            <a:r>
              <a:rPr lang="en-US" b="1" dirty="0" err="1"/>
              <a:t>Tú</a:t>
            </a:r>
            <a:r>
              <a:rPr lang="en-US" b="1" dirty="0"/>
              <a:t> </a:t>
            </a:r>
            <a:r>
              <a:rPr lang="en-US" b="1" dirty="0" err="1"/>
              <a:t>y</a:t>
            </a:r>
            <a:r>
              <a:rPr lang="en-US" b="1" dirty="0"/>
              <a:t> Anita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333</Words>
  <Application>Microsoft Macintosh PowerPoint</Application>
  <PresentationFormat>On-screen Show (4:3)</PresentationFormat>
  <Paragraphs>102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Cooper Black</vt:lpstr>
      <vt:lpstr>Sitka Text</vt:lpstr>
      <vt:lpstr>Wingdings</vt:lpstr>
      <vt:lpstr>Office Theme</vt:lpstr>
      <vt:lpstr>PowerPoint Presentation</vt:lpstr>
      <vt:lpstr>I have walked he has eaten they have studied etc.</vt:lpstr>
      <vt:lpstr>¿Cómo se forma el Presente Perfecto en español?</vt:lpstr>
      <vt:lpstr>Una forma de HABER (en el presente):</vt:lpstr>
      <vt:lpstr>1.  Una forma de HABER  y:</vt:lpstr>
      <vt:lpstr>(La tarea para hoy)</vt:lpstr>
      <vt:lpstr>PowerPoint Presentation</vt:lpstr>
      <vt:lpstr>¿Qué han hecho  estas personas? (*cuidado con los verbos irregulares*)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CAPÍTULO 11</vt:lpstr>
      <vt:lpstr>¿Qué han hecho? (Ch.11-1 Review)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Dublin City Schools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1 Vocabulario 5-2</dc:title>
  <dc:creator>Rosemarie Payne</dc:creator>
  <cp:lastModifiedBy>Microsoft Office User</cp:lastModifiedBy>
  <cp:revision>46</cp:revision>
  <dcterms:created xsi:type="dcterms:W3CDTF">2016-11-06T06:08:45Z</dcterms:created>
  <dcterms:modified xsi:type="dcterms:W3CDTF">2018-07-28T22:58:16Z</dcterms:modified>
</cp:coreProperties>
</file>