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29"/>
  </p:handoutMasterIdLst>
  <p:sldIdLst>
    <p:sldId id="294" r:id="rId2"/>
    <p:sldId id="295" r:id="rId3"/>
    <p:sldId id="296" r:id="rId4"/>
    <p:sldId id="256" r:id="rId5"/>
    <p:sldId id="257" r:id="rId6"/>
    <p:sldId id="258" r:id="rId7"/>
    <p:sldId id="259" r:id="rId8"/>
    <p:sldId id="261" r:id="rId9"/>
    <p:sldId id="262" r:id="rId10"/>
    <p:sldId id="260" r:id="rId11"/>
    <p:sldId id="292" r:id="rId12"/>
    <p:sldId id="293" r:id="rId13"/>
    <p:sldId id="263" r:id="rId14"/>
    <p:sldId id="264" r:id="rId15"/>
    <p:sldId id="265" r:id="rId16"/>
    <p:sldId id="266" r:id="rId17"/>
    <p:sldId id="282" r:id="rId18"/>
    <p:sldId id="267" r:id="rId19"/>
    <p:sldId id="283" r:id="rId20"/>
    <p:sldId id="284" r:id="rId21"/>
    <p:sldId id="285" r:id="rId22"/>
    <p:sldId id="287" r:id="rId23"/>
    <p:sldId id="288" r:id="rId24"/>
    <p:sldId id="289" r:id="rId25"/>
    <p:sldId id="290" r:id="rId26"/>
    <p:sldId id="291" r:id="rId27"/>
    <p:sldId id="269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E54714"/>
    <a:srgbClr val="1D84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-128" y="-2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ABDF2B-1ADF-764A-9055-B5250D2A6DD6}" type="datetimeFigureOut">
              <a:rPr lang="en-US" smtClean="0"/>
              <a:t>10/30/16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EF0C62-0EF0-524D-B24F-B10FE2385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6155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10/30/16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10/30/16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jpeg"/><Relationship Id="rId3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jpeg"/><Relationship Id="rId3" Type="http://schemas.openxmlformats.org/officeDocument/2006/relationships/image" Target="../media/image18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jpg"/><Relationship Id="rId3" Type="http://schemas.openxmlformats.org/officeDocument/2006/relationships/image" Target="../media/image22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3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7.jpg"/><Relationship Id="rId3" Type="http://schemas.openxmlformats.org/officeDocument/2006/relationships/image" Target="../media/image28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9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Relationship Id="rId3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0177" y="2592513"/>
            <a:ext cx="9144000" cy="1641490"/>
          </a:xfrm>
        </p:spPr>
        <p:txBody>
          <a:bodyPr>
            <a:normAutofit/>
          </a:bodyPr>
          <a:lstStyle/>
          <a:p>
            <a:pPr algn="ctr"/>
            <a:r>
              <a:rPr lang="es-VE" sz="6000" i="1" dirty="0" smtClean="0"/>
              <a:t>*La tarea para hoy*</a:t>
            </a:r>
            <a:endParaRPr lang="es-VE" sz="6000" i="1" dirty="0"/>
          </a:p>
        </p:txBody>
      </p:sp>
    </p:spTree>
    <p:extLst>
      <p:ext uri="{BB962C8B-B14F-4D97-AF65-F5344CB8AC3E}">
        <p14:creationId xmlns:p14="http://schemas.microsoft.com/office/powerpoint/2010/main" val="3879740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4.bp.blogspot.com/-ZFYfgA_mxvs/UR2JyxPavjI/AAAAAAAAAVg/eiMYWiJdHjg/s1600/interview+clipar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968" y="2018970"/>
            <a:ext cx="5458279" cy="4092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Line Callout 1 (Border and Accent Bar) 3"/>
          <p:cNvSpPr/>
          <p:nvPr/>
        </p:nvSpPr>
        <p:spPr>
          <a:xfrm>
            <a:off x="7088661" y="948625"/>
            <a:ext cx="3388242" cy="899884"/>
          </a:xfrm>
          <a:prstGeom prst="accentBorderCallout1">
            <a:avLst>
              <a:gd name="adj1" fmla="val 18750"/>
              <a:gd name="adj2" fmla="val -8333"/>
              <a:gd name="adj3" fmla="val 142325"/>
              <a:gd name="adj4" fmla="val -52980"/>
            </a:avLst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Eras Bold ITC" panose="020B0907030504020204" pitchFamily="34" charset="0"/>
              </a:rPr>
              <a:t>la </a:t>
            </a:r>
            <a:r>
              <a:rPr lang="en-US" sz="2800" dirty="0" err="1" smtClean="0">
                <a:solidFill>
                  <a:schemeClr val="tx1"/>
                </a:solidFill>
                <a:latin typeface="Eras Bold ITC" panose="020B0907030504020204" pitchFamily="34" charset="0"/>
              </a:rPr>
              <a:t>entrevista</a:t>
            </a:r>
            <a:endParaRPr lang="en-US" sz="2800" dirty="0">
              <a:solidFill>
                <a:schemeClr val="tx1"/>
              </a:solidFill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585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Callout 1 (Border and Accent Bar) 4"/>
          <p:cNvSpPr/>
          <p:nvPr/>
        </p:nvSpPr>
        <p:spPr>
          <a:xfrm>
            <a:off x="7971939" y="3457974"/>
            <a:ext cx="3388242" cy="899884"/>
          </a:xfrm>
          <a:prstGeom prst="accentBorderCallout1">
            <a:avLst>
              <a:gd name="adj1" fmla="val 18750"/>
              <a:gd name="adj2" fmla="val -8333"/>
              <a:gd name="adj3" fmla="val 142325"/>
              <a:gd name="adj4" fmla="val -52980"/>
            </a:avLst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Eras Bold ITC" panose="020B0907030504020204" pitchFamily="34" charset="0"/>
              </a:rPr>
              <a:t>(</a:t>
            </a:r>
            <a:r>
              <a:rPr lang="en-US" sz="2800" dirty="0" err="1" smtClean="0">
                <a:solidFill>
                  <a:schemeClr val="tx1"/>
                </a:solidFill>
                <a:latin typeface="Eras Bold ITC" panose="020B0907030504020204" pitchFamily="34" charset="0"/>
              </a:rPr>
              <a:t>Todas</a:t>
            </a:r>
            <a:r>
              <a:rPr lang="en-US" sz="2800" dirty="0" smtClean="0">
                <a:solidFill>
                  <a:schemeClr val="tx1"/>
                </a:solidFill>
                <a:latin typeface="Eras Bold ITC" panose="020B0907030504020204" pitchFamily="34" charset="0"/>
              </a:rPr>
              <a:t> son </a:t>
            </a:r>
            <a:r>
              <a:rPr lang="en-US" sz="2800" u="sng" dirty="0" err="1" smtClean="0">
                <a:solidFill>
                  <a:schemeClr val="tx1"/>
                </a:solidFill>
                <a:latin typeface="Eras Bold ITC" panose="020B0907030504020204" pitchFamily="34" charset="0"/>
              </a:rPr>
              <a:t>despedidas</a:t>
            </a:r>
            <a:r>
              <a:rPr lang="en-US" sz="2800" dirty="0" smtClean="0">
                <a:solidFill>
                  <a:schemeClr val="tx1"/>
                </a:solidFill>
                <a:latin typeface="Eras Bold ITC" panose="020B0907030504020204" pitchFamily="34" charset="0"/>
              </a:rPr>
              <a:t>)</a:t>
            </a:r>
            <a:endParaRPr lang="en-US" sz="2800" dirty="0">
              <a:solidFill>
                <a:schemeClr val="tx1"/>
              </a:solidFill>
              <a:latin typeface="Eras Bold ITC" panose="020B0907030504020204" pitchFamily="34" charset="0"/>
            </a:endParaRPr>
          </a:p>
        </p:txBody>
      </p:sp>
      <p:sp>
        <p:nvSpPr>
          <p:cNvPr id="6" name="Line Callout 1 (Border and Accent Bar) 5"/>
          <p:cNvSpPr/>
          <p:nvPr/>
        </p:nvSpPr>
        <p:spPr>
          <a:xfrm>
            <a:off x="7483227" y="828273"/>
            <a:ext cx="2538162" cy="800804"/>
          </a:xfrm>
          <a:prstGeom prst="accentBorderCallout1">
            <a:avLst>
              <a:gd name="adj1" fmla="val 18750"/>
              <a:gd name="adj2" fmla="val -8333"/>
              <a:gd name="adj3" fmla="val 59574"/>
              <a:gd name="adj4" fmla="val -75695"/>
            </a:avLst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Eras Bold ITC" panose="020B0907030504020204" pitchFamily="34" charset="0"/>
              </a:rPr>
              <a:t>(</a:t>
            </a:r>
            <a:r>
              <a:rPr lang="en-US" sz="2800" dirty="0" err="1" smtClean="0">
                <a:solidFill>
                  <a:schemeClr val="tx1"/>
                </a:solidFill>
                <a:latin typeface="Eras Bold ITC" panose="020B0907030504020204" pitchFamily="34" charset="0"/>
              </a:rPr>
              <a:t>Es</a:t>
            </a:r>
            <a:r>
              <a:rPr lang="en-US" sz="2800" dirty="0" smtClean="0">
                <a:solidFill>
                  <a:schemeClr val="tx1"/>
                </a:solidFill>
                <a:latin typeface="Eras Bold ITC" panose="020B0907030504020204" pitchFamily="34" charset="0"/>
              </a:rPr>
              <a:t> un </a:t>
            </a:r>
            <a:r>
              <a:rPr lang="en-US" sz="2800" u="sng" dirty="0" err="1" smtClean="0">
                <a:solidFill>
                  <a:schemeClr val="tx1"/>
                </a:solidFill>
                <a:latin typeface="Eras Bold ITC" panose="020B0907030504020204" pitchFamily="34" charset="0"/>
              </a:rPr>
              <a:t>saludo</a:t>
            </a:r>
            <a:r>
              <a:rPr lang="en-US" sz="2800" dirty="0" smtClean="0">
                <a:solidFill>
                  <a:schemeClr val="tx1"/>
                </a:solidFill>
                <a:latin typeface="Eras Bold ITC" panose="020B0907030504020204" pitchFamily="34" charset="0"/>
              </a:rPr>
              <a:t>)</a:t>
            </a:r>
            <a:endParaRPr lang="en-US" sz="2800" dirty="0">
              <a:solidFill>
                <a:schemeClr val="tx1"/>
              </a:solidFill>
              <a:latin typeface="Eras Bold ITC" panose="020B0907030504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 rot="10800000" flipV="1">
            <a:off x="1504589" y="1311544"/>
            <a:ext cx="3837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Estimado</a:t>
            </a:r>
            <a:r>
              <a:rPr lang="en-US" b="1" dirty="0" smtClean="0"/>
              <a:t>/a </a:t>
            </a:r>
            <a:r>
              <a:rPr lang="en-US" b="1" dirty="0" err="1" smtClean="0"/>
              <a:t>señor</a:t>
            </a:r>
            <a:r>
              <a:rPr lang="en-US" b="1" dirty="0" smtClean="0"/>
              <a:t>(a),</a:t>
            </a:r>
            <a:endParaRPr lang="en-US" b="1" dirty="0"/>
          </a:p>
        </p:txBody>
      </p:sp>
      <p:sp>
        <p:nvSpPr>
          <p:cNvPr id="10" name="Rectangle 9"/>
          <p:cNvSpPr/>
          <p:nvPr/>
        </p:nvSpPr>
        <p:spPr>
          <a:xfrm>
            <a:off x="993856" y="635063"/>
            <a:ext cx="5424801" cy="5743188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 rot="10800000" flipV="1">
            <a:off x="2126334" y="4432176"/>
            <a:ext cx="3837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Atentamente</a:t>
            </a:r>
            <a:r>
              <a:rPr lang="en-US" dirty="0" smtClean="0"/>
              <a:t>,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 rot="10800000" flipV="1">
            <a:off x="1644406" y="4791658"/>
            <a:ext cx="3837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OR:</a:t>
            </a:r>
            <a:r>
              <a:rPr lang="en-US" dirty="0" smtClean="0"/>
              <a:t> </a:t>
            </a:r>
            <a:r>
              <a:rPr lang="en-US" b="1" dirty="0" err="1" smtClean="0"/>
              <a:t>Cordialmente</a:t>
            </a:r>
            <a:r>
              <a:rPr lang="en-US" dirty="0" smtClean="0"/>
              <a:t>,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 rot="10800000" flipV="1">
            <a:off x="1644985" y="5164947"/>
            <a:ext cx="4318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OR:</a:t>
            </a:r>
            <a:r>
              <a:rPr lang="en-US" dirty="0" smtClean="0"/>
              <a:t> </a:t>
            </a:r>
            <a:r>
              <a:rPr lang="en-US" b="1" dirty="0" smtClean="0"/>
              <a:t>Lo(s)/La(s) </a:t>
            </a:r>
            <a:r>
              <a:rPr lang="en-US" b="1" dirty="0" err="1" smtClean="0"/>
              <a:t>saluda</a:t>
            </a:r>
            <a:r>
              <a:rPr lang="en-US" b="1" dirty="0" smtClean="0"/>
              <a:t> </a:t>
            </a:r>
            <a:r>
              <a:rPr lang="en-US" b="1" dirty="0" err="1" smtClean="0"/>
              <a:t>atentamente</a:t>
            </a:r>
            <a:r>
              <a:rPr lang="en-US" dirty="0" smtClean="0"/>
              <a:t>,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 rot="10800000" flipV="1">
            <a:off x="3935150" y="4432712"/>
            <a:ext cx="2497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(Sincerely yours)</a:t>
            </a:r>
            <a:endParaRPr lang="en-US" i="1" dirty="0"/>
          </a:p>
        </p:txBody>
      </p:sp>
      <p:sp>
        <p:nvSpPr>
          <p:cNvPr id="16" name="TextBox 15"/>
          <p:cNvSpPr txBox="1"/>
          <p:nvPr/>
        </p:nvSpPr>
        <p:spPr>
          <a:xfrm rot="10800000" flipV="1">
            <a:off x="3880493" y="4806005"/>
            <a:ext cx="2497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(Cordially yours)</a:t>
            </a:r>
            <a:endParaRPr lang="en-US" i="1" dirty="0"/>
          </a:p>
        </p:txBody>
      </p:sp>
      <p:sp>
        <p:nvSpPr>
          <p:cNvPr id="17" name="TextBox 16"/>
          <p:cNvSpPr txBox="1"/>
          <p:nvPr/>
        </p:nvSpPr>
        <p:spPr>
          <a:xfrm rot="10800000" flipV="1">
            <a:off x="5875649" y="5165485"/>
            <a:ext cx="2045976" cy="3748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(Very truly yours)</a:t>
            </a:r>
            <a:endParaRPr lang="en-US" i="1" dirty="0"/>
          </a:p>
        </p:txBody>
      </p:sp>
      <p:sp>
        <p:nvSpPr>
          <p:cNvPr id="18" name="TextBox 17"/>
          <p:cNvSpPr txBox="1"/>
          <p:nvPr/>
        </p:nvSpPr>
        <p:spPr>
          <a:xfrm rot="10800000" flipV="1">
            <a:off x="4115160" y="1313151"/>
            <a:ext cx="2497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(Dear Sir/Madam)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306049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r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78" y="1200150"/>
            <a:ext cx="8417426" cy="4895850"/>
          </a:xfrm>
          <a:prstGeom prst="rect">
            <a:avLst/>
          </a:prstGeom>
        </p:spPr>
      </p:pic>
      <p:sp>
        <p:nvSpPr>
          <p:cNvPr id="4" name="Line Callout 1 (Border and Accent Bar) 3"/>
          <p:cNvSpPr/>
          <p:nvPr/>
        </p:nvSpPr>
        <p:spPr>
          <a:xfrm>
            <a:off x="7088661" y="948625"/>
            <a:ext cx="3720450" cy="899884"/>
          </a:xfrm>
          <a:prstGeom prst="accentBorderCallout1">
            <a:avLst>
              <a:gd name="adj1" fmla="val 18750"/>
              <a:gd name="adj2" fmla="val -8333"/>
              <a:gd name="adj3" fmla="val 142325"/>
              <a:gd name="adj4" fmla="val -52980"/>
            </a:avLst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Eras Bold ITC" panose="020B0907030504020204" pitchFamily="34" charset="0"/>
              </a:rPr>
              <a:t>u</a:t>
            </a:r>
            <a:r>
              <a:rPr lang="en-US" sz="2800" dirty="0" err="1" smtClean="0">
                <a:solidFill>
                  <a:schemeClr val="tx1"/>
                </a:solidFill>
                <a:latin typeface="Eras Bold ITC" panose="020B0907030504020204" pitchFamily="34" charset="0"/>
              </a:rPr>
              <a:t>na</a:t>
            </a:r>
            <a:r>
              <a:rPr lang="en-US" sz="2800" dirty="0" smtClean="0">
                <a:solidFill>
                  <a:schemeClr val="tx1"/>
                </a:solidFill>
                <a:latin typeface="Eras Bold ITC" panose="020B0907030504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Eras Bold ITC" panose="020B0907030504020204" pitchFamily="34" charset="0"/>
              </a:rPr>
              <a:t>carta</a:t>
            </a:r>
            <a:r>
              <a:rPr lang="en-US" sz="2800" dirty="0" smtClean="0">
                <a:solidFill>
                  <a:schemeClr val="tx1"/>
                </a:solidFill>
                <a:latin typeface="Eras Bold ITC" panose="020B0907030504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Eras Bold ITC" panose="020B0907030504020204" pitchFamily="34" charset="0"/>
              </a:rPr>
              <a:t>comercial</a:t>
            </a:r>
            <a:endParaRPr lang="en-US" sz="2800" dirty="0">
              <a:solidFill>
                <a:schemeClr val="tx1"/>
              </a:solidFill>
              <a:latin typeface="Eras Bold ITC" panose="020B0907030504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10800000" flipV="1">
            <a:off x="7745150" y="1963268"/>
            <a:ext cx="2497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(A business letter)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915340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n w="28575"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Los </a:t>
            </a:r>
            <a:r>
              <a:rPr lang="en-US" sz="4800" dirty="0" err="1" smtClean="0">
                <a:ln w="28575"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beneficios</a:t>
            </a:r>
            <a:r>
              <a:rPr lang="en-US" sz="4800" dirty="0" smtClean="0">
                <a:ln w="28575"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 del </a:t>
            </a:r>
            <a:r>
              <a:rPr lang="en-US" sz="4800" dirty="0" err="1" smtClean="0">
                <a:ln w="28575"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empleo</a:t>
            </a:r>
            <a:endParaRPr lang="en-US" sz="4800" dirty="0"/>
          </a:p>
        </p:txBody>
      </p:sp>
      <p:pic>
        <p:nvPicPr>
          <p:cNvPr id="6146" name="Picture 2" descr="https://blog-content.glassdoor.com/app/uploads/sites/13/Salar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289" y="2666319"/>
            <a:ext cx="3768157" cy="2776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Line Callout 1 (Border and Accent Bar) 5"/>
          <p:cNvSpPr/>
          <p:nvPr/>
        </p:nvSpPr>
        <p:spPr>
          <a:xfrm>
            <a:off x="6943363" y="2532242"/>
            <a:ext cx="3870219" cy="1089309"/>
          </a:xfrm>
          <a:prstGeom prst="accentBorderCallout1">
            <a:avLst>
              <a:gd name="adj1" fmla="val 18750"/>
              <a:gd name="adj2" fmla="val -8333"/>
              <a:gd name="adj3" fmla="val 143298"/>
              <a:gd name="adj4" fmla="val -53220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Eras Bold ITC" panose="020B0907030504020204" pitchFamily="34" charset="0"/>
              </a:rPr>
              <a:t>el </a:t>
            </a:r>
            <a:r>
              <a:rPr lang="en-US" sz="2800" dirty="0" err="1" smtClean="0">
                <a:solidFill>
                  <a:schemeClr val="tx1"/>
                </a:solidFill>
                <a:latin typeface="Eras Bold ITC" panose="020B0907030504020204" pitchFamily="34" charset="0"/>
              </a:rPr>
              <a:t>aumento</a:t>
            </a:r>
            <a:endParaRPr lang="en-US" sz="2800" dirty="0" smtClean="0">
              <a:solidFill>
                <a:schemeClr val="tx1"/>
              </a:solidFill>
              <a:latin typeface="Eras Bold ITC" panose="020B0907030504020204" pitchFamily="34" charset="0"/>
            </a:endParaRPr>
          </a:p>
          <a:p>
            <a:pPr algn="ctr"/>
            <a:r>
              <a:rPr lang="en-US" sz="2800" dirty="0" smtClean="0">
                <a:solidFill>
                  <a:schemeClr val="tx1"/>
                </a:solidFill>
                <a:latin typeface="Eras Bold ITC" panose="020B0907030504020204" pitchFamily="34" charset="0"/>
              </a:rPr>
              <a:t>(</a:t>
            </a:r>
            <a:r>
              <a:rPr lang="en-US" sz="2800" dirty="0" err="1" smtClean="0">
                <a:solidFill>
                  <a:schemeClr val="tx1"/>
                </a:solidFill>
                <a:latin typeface="Eras Bold ITC" panose="020B0907030504020204" pitchFamily="34" charset="0"/>
              </a:rPr>
              <a:t>es</a:t>
            </a:r>
            <a:r>
              <a:rPr lang="en-US" sz="2800" dirty="0" smtClean="0">
                <a:solidFill>
                  <a:schemeClr val="tx1"/>
                </a:solidFill>
                <a:latin typeface="Eras Bold ITC" panose="020B0907030504020204" pitchFamily="34" charset="0"/>
              </a:rPr>
              <a:t> de </a:t>
            </a:r>
            <a:r>
              <a:rPr lang="en-US" sz="2800" dirty="0" err="1" smtClean="0">
                <a:solidFill>
                  <a:schemeClr val="tx1"/>
                </a:solidFill>
                <a:latin typeface="Eras Bold ITC" panose="020B0907030504020204" pitchFamily="34" charset="0"/>
              </a:rPr>
              <a:t>tu</a:t>
            </a:r>
            <a:r>
              <a:rPr lang="en-US" sz="2800" dirty="0" smtClean="0">
                <a:solidFill>
                  <a:schemeClr val="tx1"/>
                </a:solidFill>
                <a:latin typeface="Eras Bold ITC" panose="020B0907030504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Eras Bold ITC" panose="020B0907030504020204" pitchFamily="34" charset="0"/>
              </a:rPr>
              <a:t>sueldo</a:t>
            </a:r>
            <a:r>
              <a:rPr lang="en-US" sz="2800" dirty="0" smtClean="0">
                <a:solidFill>
                  <a:schemeClr val="tx1"/>
                </a:solidFill>
                <a:latin typeface="Eras Bold ITC" panose="020B0907030504020204" pitchFamily="34" charset="0"/>
              </a:rPr>
              <a:t>)</a:t>
            </a:r>
            <a:endParaRPr lang="en-US" sz="2800" dirty="0">
              <a:solidFill>
                <a:schemeClr val="tx1"/>
              </a:solidFill>
              <a:latin typeface="Eras Bold ITC" panose="020B0907030504020204" pitchFamily="34" charset="0"/>
            </a:endParaRPr>
          </a:p>
        </p:txBody>
      </p:sp>
      <p:sp>
        <p:nvSpPr>
          <p:cNvPr id="7" name="Line Callout 1 (Border and Accent Bar) 6"/>
          <p:cNvSpPr/>
          <p:nvPr/>
        </p:nvSpPr>
        <p:spPr>
          <a:xfrm>
            <a:off x="6943364" y="4526765"/>
            <a:ext cx="4058827" cy="1043885"/>
          </a:xfrm>
          <a:prstGeom prst="accentBorderCallout1">
            <a:avLst>
              <a:gd name="adj1" fmla="val 18750"/>
              <a:gd name="adj2" fmla="val -8333"/>
              <a:gd name="adj3" fmla="val 4998"/>
              <a:gd name="adj4" fmla="val -49262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Eras Bold ITC" panose="020B0907030504020204" pitchFamily="34" charset="0"/>
              </a:rPr>
              <a:t>la </a:t>
            </a:r>
            <a:r>
              <a:rPr lang="en-US" sz="2800" dirty="0" err="1" smtClean="0">
                <a:solidFill>
                  <a:schemeClr val="tx1"/>
                </a:solidFill>
                <a:latin typeface="Eras Bold ITC" panose="020B0907030504020204" pitchFamily="34" charset="0"/>
              </a:rPr>
              <a:t>bonificación</a:t>
            </a:r>
            <a:r>
              <a:rPr lang="en-US" sz="2800" dirty="0" smtClean="0">
                <a:solidFill>
                  <a:schemeClr val="tx1"/>
                </a:solidFill>
                <a:latin typeface="Eras Bold ITC" panose="020B0907030504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Eras Bold ITC" panose="020B0907030504020204" pitchFamily="34" charset="0"/>
              </a:rPr>
              <a:t>anual</a:t>
            </a:r>
            <a:endParaRPr lang="en-US" sz="2800" dirty="0" smtClean="0">
              <a:solidFill>
                <a:schemeClr val="tx1"/>
              </a:solidFill>
              <a:latin typeface="Eras Bold ITC" panose="020B0907030504020204" pitchFamily="34" charset="0"/>
            </a:endParaRPr>
          </a:p>
          <a:p>
            <a:pPr algn="ctr"/>
            <a:r>
              <a:rPr lang="en-US" sz="2800" dirty="0" smtClean="0">
                <a:solidFill>
                  <a:schemeClr val="tx1"/>
                </a:solidFill>
                <a:latin typeface="Eras Bold ITC" panose="020B0907030504020204" pitchFamily="34" charset="0"/>
              </a:rPr>
              <a:t>(un </a:t>
            </a:r>
            <a:r>
              <a:rPr lang="en-US" sz="2800" dirty="0" err="1" smtClean="0">
                <a:solidFill>
                  <a:schemeClr val="tx1"/>
                </a:solidFill>
                <a:latin typeface="Eras Bold ITC" panose="020B0907030504020204" pitchFamily="34" charset="0"/>
              </a:rPr>
              <a:t>momento</a:t>
            </a:r>
            <a:r>
              <a:rPr lang="en-US" sz="2800" dirty="0" smtClean="0">
                <a:solidFill>
                  <a:schemeClr val="tx1"/>
                </a:solidFill>
                <a:latin typeface="Eras Bold ITC" panose="020B0907030504020204" pitchFamily="34" charset="0"/>
              </a:rPr>
              <a:t> especial)</a:t>
            </a:r>
            <a:endParaRPr lang="en-US" sz="2800" dirty="0">
              <a:solidFill>
                <a:schemeClr val="tx1"/>
              </a:solidFill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478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n w="28575"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Los </a:t>
            </a:r>
            <a:r>
              <a:rPr lang="en-US" sz="4800" dirty="0" err="1" smtClean="0">
                <a:ln w="28575"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beneficios</a:t>
            </a:r>
            <a:r>
              <a:rPr lang="en-US" sz="4800" dirty="0" smtClean="0">
                <a:ln w="28575"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 del </a:t>
            </a:r>
            <a:r>
              <a:rPr lang="en-US" sz="4800" dirty="0" err="1" smtClean="0">
                <a:ln w="28575"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empleo</a:t>
            </a:r>
            <a:endParaRPr lang="en-US" sz="4800" dirty="0"/>
          </a:p>
        </p:txBody>
      </p:sp>
      <p:sp>
        <p:nvSpPr>
          <p:cNvPr id="6" name="Line Callout 1 (Border and Accent Bar) 5"/>
          <p:cNvSpPr/>
          <p:nvPr/>
        </p:nvSpPr>
        <p:spPr>
          <a:xfrm>
            <a:off x="6393740" y="2275903"/>
            <a:ext cx="3388242" cy="899884"/>
          </a:xfrm>
          <a:prstGeom prst="accentBorderCallout1">
            <a:avLst>
              <a:gd name="adj1" fmla="val 18750"/>
              <a:gd name="adj2" fmla="val -8333"/>
              <a:gd name="adj3" fmla="val 118131"/>
              <a:gd name="adj4" fmla="val -38415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Eras Bold ITC" panose="020B0907030504020204" pitchFamily="34" charset="0"/>
              </a:rPr>
              <a:t>la </a:t>
            </a:r>
            <a:r>
              <a:rPr lang="en-US" sz="2800" dirty="0" err="1" smtClean="0">
                <a:solidFill>
                  <a:schemeClr val="tx1"/>
                </a:solidFill>
                <a:latin typeface="Eras Bold ITC" panose="020B0907030504020204" pitchFamily="34" charset="0"/>
              </a:rPr>
              <a:t>guardería</a:t>
            </a:r>
            <a:endParaRPr lang="en-US" sz="2800" dirty="0">
              <a:solidFill>
                <a:schemeClr val="tx1"/>
              </a:solidFill>
              <a:latin typeface="Eras Bold ITC" panose="020B0907030504020204" pitchFamily="34" charset="0"/>
            </a:endParaRPr>
          </a:p>
        </p:txBody>
      </p:sp>
      <p:pic>
        <p:nvPicPr>
          <p:cNvPr id="7172" name="Picture 4" descr="http://www.hildebrandtlearningcenters.com/Content/Images/home.jpg?width=940&amp;height=343&amp;mode=crop&amp;scale=bo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029" y="3671709"/>
            <a:ext cx="6568966" cy="23969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7790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n w="28575"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Los </a:t>
            </a:r>
            <a:r>
              <a:rPr lang="en-US" sz="4800" dirty="0" err="1" smtClean="0">
                <a:ln w="28575"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beneficios</a:t>
            </a:r>
            <a:r>
              <a:rPr lang="en-US" sz="4800" dirty="0" smtClean="0">
                <a:ln w="28575"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 del </a:t>
            </a:r>
            <a:r>
              <a:rPr lang="en-US" sz="4800" dirty="0" err="1" smtClean="0">
                <a:ln w="28575"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empleo</a:t>
            </a:r>
            <a:endParaRPr lang="en-US" sz="4800" dirty="0"/>
          </a:p>
        </p:txBody>
      </p:sp>
      <p:sp>
        <p:nvSpPr>
          <p:cNvPr id="6" name="Line Callout 1 (Border and Accent Bar) 5"/>
          <p:cNvSpPr/>
          <p:nvPr/>
        </p:nvSpPr>
        <p:spPr>
          <a:xfrm>
            <a:off x="7525395" y="2829195"/>
            <a:ext cx="3388242" cy="899884"/>
          </a:xfrm>
          <a:prstGeom prst="accentBorderCallout1">
            <a:avLst>
              <a:gd name="adj1" fmla="val 18750"/>
              <a:gd name="adj2" fmla="val -8333"/>
              <a:gd name="adj3" fmla="val 118131"/>
              <a:gd name="adj4" fmla="val -38415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Eras Bold ITC" panose="020B0907030504020204" pitchFamily="34" charset="0"/>
              </a:rPr>
              <a:t>el plan de </a:t>
            </a:r>
            <a:r>
              <a:rPr lang="en-US" sz="2800" dirty="0" err="1" smtClean="0">
                <a:solidFill>
                  <a:schemeClr val="tx1"/>
                </a:solidFill>
                <a:latin typeface="Eras Bold ITC" panose="020B0907030504020204" pitchFamily="34" charset="0"/>
              </a:rPr>
              <a:t>retiro</a:t>
            </a:r>
            <a:endParaRPr lang="en-US" sz="2800" dirty="0">
              <a:solidFill>
                <a:schemeClr val="tx1"/>
              </a:solidFill>
              <a:latin typeface="Eras Bold ITC" panose="020B0907030504020204" pitchFamily="34" charset="0"/>
            </a:endParaRPr>
          </a:p>
        </p:txBody>
      </p:sp>
      <p:pic>
        <p:nvPicPr>
          <p:cNvPr id="8194" name="Picture 2" descr="https://www.prestadero.com/blog/wp-content/uploads/2015/03/plan-personal-de-retiro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2821" y="2631094"/>
            <a:ext cx="4843689" cy="32271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ine Callout 1 (Border and Accent Bar) 4"/>
          <p:cNvSpPr/>
          <p:nvPr/>
        </p:nvSpPr>
        <p:spPr>
          <a:xfrm>
            <a:off x="7526907" y="4503150"/>
            <a:ext cx="3388242" cy="899884"/>
          </a:xfrm>
          <a:prstGeom prst="accentBorderCallout1">
            <a:avLst>
              <a:gd name="adj1" fmla="val 18750"/>
              <a:gd name="adj2" fmla="val -8333"/>
              <a:gd name="adj3" fmla="val 7738"/>
              <a:gd name="adj4" fmla="val -35817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Eras Bold ITC" panose="020B0907030504020204" pitchFamily="34" charset="0"/>
              </a:rPr>
              <a:t>(</a:t>
            </a:r>
            <a:r>
              <a:rPr lang="en-US" sz="2800" dirty="0" err="1" smtClean="0">
                <a:solidFill>
                  <a:schemeClr val="tx1"/>
                </a:solidFill>
                <a:latin typeface="Eras Bold ITC" panose="020B0907030504020204" pitchFamily="34" charset="0"/>
              </a:rPr>
              <a:t>para</a:t>
            </a:r>
            <a:r>
              <a:rPr lang="en-US" sz="2800" dirty="0" smtClean="0">
                <a:solidFill>
                  <a:schemeClr val="tx1"/>
                </a:solidFill>
                <a:latin typeface="Eras Bold ITC" panose="020B0907030504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Eras Bold ITC" panose="020B0907030504020204" pitchFamily="34" charset="0"/>
              </a:rPr>
              <a:t>retirarse</a:t>
            </a:r>
            <a:r>
              <a:rPr lang="en-US" sz="2800" dirty="0" smtClean="0">
                <a:solidFill>
                  <a:schemeClr val="tx1"/>
                </a:solidFill>
                <a:latin typeface="Eras Bold ITC" panose="020B0907030504020204" pitchFamily="34" charset="0"/>
              </a:rPr>
              <a:t>)</a:t>
            </a:r>
            <a:endParaRPr lang="en-US" sz="2800" dirty="0">
              <a:solidFill>
                <a:schemeClr val="tx1"/>
              </a:solidFill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954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n w="28575"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Los </a:t>
            </a:r>
            <a:r>
              <a:rPr lang="en-US" sz="4800" dirty="0" err="1" smtClean="0">
                <a:ln w="28575"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beneficios</a:t>
            </a:r>
            <a:r>
              <a:rPr lang="en-US" sz="4800" dirty="0" smtClean="0">
                <a:ln w="28575"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 del </a:t>
            </a:r>
            <a:r>
              <a:rPr lang="en-US" sz="4800" dirty="0" err="1" smtClean="0">
                <a:ln w="28575"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empleo</a:t>
            </a:r>
            <a:endParaRPr lang="en-US" sz="4800" dirty="0"/>
          </a:p>
        </p:txBody>
      </p:sp>
      <p:sp>
        <p:nvSpPr>
          <p:cNvPr id="6" name="Line Callout 1 (Border and Accent Bar) 5"/>
          <p:cNvSpPr/>
          <p:nvPr/>
        </p:nvSpPr>
        <p:spPr>
          <a:xfrm>
            <a:off x="7550543" y="1898657"/>
            <a:ext cx="3611174" cy="1558773"/>
          </a:xfrm>
          <a:prstGeom prst="accentBorderCallout1">
            <a:avLst>
              <a:gd name="adj1" fmla="val 18750"/>
              <a:gd name="adj2" fmla="val -8333"/>
              <a:gd name="adj3" fmla="val 77161"/>
              <a:gd name="adj4" fmla="val -62129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Eras Bold ITC" panose="020B0907030504020204" pitchFamily="34" charset="0"/>
              </a:rPr>
              <a:t>la </a:t>
            </a:r>
            <a:r>
              <a:rPr lang="en-US" sz="2800" dirty="0" err="1" smtClean="0">
                <a:solidFill>
                  <a:schemeClr val="tx1"/>
                </a:solidFill>
                <a:latin typeface="Eras Bold ITC" panose="020B0907030504020204" pitchFamily="34" charset="0"/>
              </a:rPr>
              <a:t>licencia</a:t>
            </a:r>
            <a:r>
              <a:rPr lang="en-US" sz="2800" dirty="0" smtClean="0">
                <a:solidFill>
                  <a:schemeClr val="tx1"/>
                </a:solidFill>
                <a:latin typeface="Eras Bold ITC" panose="020B0907030504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Eras Bold ITC" panose="020B0907030504020204" pitchFamily="34" charset="0"/>
              </a:rPr>
              <a:t>por</a:t>
            </a:r>
            <a:r>
              <a:rPr lang="en-US" sz="2800" dirty="0" smtClean="0">
                <a:solidFill>
                  <a:schemeClr val="tx1"/>
                </a:solidFill>
                <a:latin typeface="Eras Bold ITC" panose="020B0907030504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Eras Bold ITC" panose="020B0907030504020204" pitchFamily="34" charset="0"/>
              </a:rPr>
              <a:t>enfermedad</a:t>
            </a:r>
            <a:endParaRPr lang="en-US" sz="2800" dirty="0">
              <a:solidFill>
                <a:schemeClr val="tx1"/>
              </a:solidFill>
              <a:latin typeface="Eras Bold ITC" panose="020B0907030504020204" pitchFamily="34" charset="0"/>
            </a:endParaRPr>
          </a:p>
        </p:txBody>
      </p:sp>
      <p:pic>
        <p:nvPicPr>
          <p:cNvPr id="9218" name="Picture 2" descr="http://www.pcwlawfirm.com/wp-content/uploads/2013/10/Paid-sick-lea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4432" y="1751466"/>
            <a:ext cx="4048125" cy="2762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images.parenting.mdpcdn.com/sites/parenting.com/files/styles/story_detail_enlarge/public/1100_story_Maternity_Leave.jpg?itok=xQIzNvc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924" y="4446990"/>
            <a:ext cx="3752273" cy="23881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ine Callout 1 (Border and Accent Bar) 6"/>
          <p:cNvSpPr/>
          <p:nvPr/>
        </p:nvSpPr>
        <p:spPr>
          <a:xfrm>
            <a:off x="7652646" y="4176203"/>
            <a:ext cx="3611174" cy="1558773"/>
          </a:xfrm>
          <a:prstGeom prst="accentBorderCallout1">
            <a:avLst>
              <a:gd name="adj1" fmla="val 18750"/>
              <a:gd name="adj2" fmla="val -8333"/>
              <a:gd name="adj3" fmla="val 121530"/>
              <a:gd name="adj4" fmla="val -68048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Eras Bold ITC" panose="020B0907030504020204" pitchFamily="34" charset="0"/>
              </a:rPr>
              <a:t>la </a:t>
            </a:r>
            <a:r>
              <a:rPr lang="en-US" sz="2800" dirty="0" err="1" smtClean="0">
                <a:solidFill>
                  <a:schemeClr val="tx1"/>
                </a:solidFill>
                <a:latin typeface="Eras Bold ITC" panose="020B0907030504020204" pitchFamily="34" charset="0"/>
              </a:rPr>
              <a:t>licencia</a:t>
            </a:r>
            <a:r>
              <a:rPr lang="en-US" sz="2800" dirty="0" smtClean="0">
                <a:solidFill>
                  <a:schemeClr val="tx1"/>
                </a:solidFill>
                <a:latin typeface="Eras Bold ITC" panose="020B0907030504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Eras Bold ITC" panose="020B0907030504020204" pitchFamily="34" charset="0"/>
              </a:rPr>
              <a:t>por</a:t>
            </a:r>
            <a:r>
              <a:rPr lang="en-US" sz="2800" dirty="0" smtClean="0">
                <a:solidFill>
                  <a:schemeClr val="tx1"/>
                </a:solidFill>
                <a:latin typeface="Eras Bold ITC" panose="020B0907030504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Eras Bold ITC" panose="020B0907030504020204" pitchFamily="34" charset="0"/>
              </a:rPr>
              <a:t>maternidad</a:t>
            </a:r>
            <a:endParaRPr lang="en-US" sz="2800" dirty="0">
              <a:solidFill>
                <a:schemeClr val="tx1"/>
              </a:solidFill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464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ln w="28575"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Los </a:t>
            </a:r>
            <a:r>
              <a:rPr lang="en-US" sz="4800" dirty="0" err="1" smtClean="0">
                <a:ln w="28575"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beneficios</a:t>
            </a:r>
            <a:r>
              <a:rPr lang="en-US" sz="4800" dirty="0" smtClean="0">
                <a:ln w="28575"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 del </a:t>
            </a:r>
            <a:r>
              <a:rPr lang="en-US" sz="4800" dirty="0" err="1" smtClean="0">
                <a:ln w="28575"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empleo</a:t>
            </a:r>
            <a:endParaRPr lang="en-US" sz="4800" dirty="0"/>
          </a:p>
        </p:txBody>
      </p:sp>
      <p:sp>
        <p:nvSpPr>
          <p:cNvPr id="6" name="Line Callout 1 (Border and Accent Bar) 5"/>
          <p:cNvSpPr/>
          <p:nvPr/>
        </p:nvSpPr>
        <p:spPr>
          <a:xfrm>
            <a:off x="8040925" y="2125004"/>
            <a:ext cx="3611174" cy="1558773"/>
          </a:xfrm>
          <a:prstGeom prst="accentBorderCallout1">
            <a:avLst>
              <a:gd name="adj1" fmla="val 18750"/>
              <a:gd name="adj2" fmla="val -8333"/>
              <a:gd name="adj3" fmla="val 84610"/>
              <a:gd name="adj4" fmla="val -50473"/>
            </a:avLst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Eras Bold ITC" panose="020B0907030504020204" pitchFamily="34" charset="0"/>
              </a:rPr>
              <a:t>el </a:t>
            </a:r>
            <a:r>
              <a:rPr lang="en-US" sz="2800" dirty="0" err="1" smtClean="0">
                <a:solidFill>
                  <a:schemeClr val="tx1"/>
                </a:solidFill>
                <a:latin typeface="Eras Bold ITC" panose="020B0907030504020204" pitchFamily="34" charset="0"/>
              </a:rPr>
              <a:t>seguro</a:t>
            </a:r>
            <a:r>
              <a:rPr lang="en-US" sz="2800" dirty="0" smtClean="0">
                <a:solidFill>
                  <a:schemeClr val="tx1"/>
                </a:solidFill>
                <a:latin typeface="Eras Bold ITC" panose="020B0907030504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Eras Bold ITC" panose="020B0907030504020204" pitchFamily="34" charset="0"/>
              </a:rPr>
              <a:t>médico</a:t>
            </a:r>
            <a:endParaRPr lang="en-US" sz="2800" dirty="0">
              <a:solidFill>
                <a:schemeClr val="tx1"/>
              </a:solidFill>
              <a:latin typeface="Eras Bold ITC" panose="020B0907030504020204" pitchFamily="34" charset="0"/>
            </a:endParaRPr>
          </a:p>
        </p:txBody>
      </p:sp>
      <p:pic>
        <p:nvPicPr>
          <p:cNvPr id="10242" name="Picture 2" descr="http://hsm.com.mx/images/seguromedicobasic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1401" y="3438696"/>
            <a:ext cx="4853652" cy="27735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mg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09" y="2391280"/>
            <a:ext cx="3342123" cy="1871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0985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8871" y="586386"/>
            <a:ext cx="8911687" cy="1280890"/>
          </a:xfrm>
        </p:spPr>
        <p:txBody>
          <a:bodyPr>
            <a:normAutofit/>
          </a:bodyPr>
          <a:lstStyle/>
          <a:p>
            <a:r>
              <a:rPr lang="en-US" sz="4800" dirty="0" err="1" smtClean="0">
                <a:ln w="28575"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Otras</a:t>
            </a:r>
            <a:r>
              <a:rPr lang="en-US" sz="4800" dirty="0" smtClean="0">
                <a:ln w="28575"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 </a:t>
            </a:r>
            <a:r>
              <a:rPr lang="en-US" sz="4800" dirty="0" err="1" smtClean="0">
                <a:ln w="28575"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cosas</a:t>
            </a:r>
            <a:r>
              <a:rPr lang="en-US" sz="4800" dirty="0" smtClean="0">
                <a:ln w="28575"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 con el </a:t>
            </a:r>
            <a:r>
              <a:rPr lang="en-US" sz="4800" dirty="0" err="1" smtClean="0">
                <a:ln w="28575"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empleo</a:t>
            </a:r>
            <a:endParaRPr lang="en-US" sz="4800" dirty="0"/>
          </a:p>
        </p:txBody>
      </p:sp>
      <p:sp>
        <p:nvSpPr>
          <p:cNvPr id="6" name="Line Callout 1 (Border and Accent Bar) 5"/>
          <p:cNvSpPr/>
          <p:nvPr/>
        </p:nvSpPr>
        <p:spPr>
          <a:xfrm>
            <a:off x="8021684" y="2317442"/>
            <a:ext cx="3611174" cy="1558773"/>
          </a:xfrm>
          <a:prstGeom prst="accentBorderCallout1">
            <a:avLst>
              <a:gd name="adj1" fmla="val 18750"/>
              <a:gd name="adj2" fmla="val -8333"/>
              <a:gd name="adj3" fmla="val 64858"/>
              <a:gd name="adj4" fmla="val -53670"/>
            </a:avLst>
          </a:prstGeom>
          <a:solidFill>
            <a:srgbClr val="E54714"/>
          </a:solidFill>
          <a:ln w="28575">
            <a:solidFill>
              <a:srgbClr val="E547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  <a:latin typeface="Eras Bold ITC" panose="020B0907030504020204" pitchFamily="34" charset="0"/>
              </a:rPr>
              <a:t>despedir</a:t>
            </a:r>
            <a:endParaRPr lang="en-US" sz="2800" dirty="0"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  <p:pic>
        <p:nvPicPr>
          <p:cNvPr id="9" name="Picture 8" descr="Screen Shot 2016-10-27 at 9.42.0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007" y="2139919"/>
            <a:ext cx="4781943" cy="4268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521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8871" y="586386"/>
            <a:ext cx="8911687" cy="1280890"/>
          </a:xfrm>
        </p:spPr>
        <p:txBody>
          <a:bodyPr>
            <a:normAutofit/>
          </a:bodyPr>
          <a:lstStyle/>
          <a:p>
            <a:r>
              <a:rPr lang="en-US" sz="4800" dirty="0" err="1" smtClean="0">
                <a:ln w="28575"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Otras</a:t>
            </a:r>
            <a:r>
              <a:rPr lang="en-US" sz="4800" dirty="0" smtClean="0">
                <a:ln w="28575"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 </a:t>
            </a:r>
            <a:r>
              <a:rPr lang="en-US" sz="4800" dirty="0" err="1" smtClean="0">
                <a:ln w="28575"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cosas</a:t>
            </a:r>
            <a:r>
              <a:rPr lang="en-US" sz="4800" dirty="0" smtClean="0">
                <a:ln w="28575"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 con el </a:t>
            </a:r>
            <a:r>
              <a:rPr lang="en-US" sz="4800" dirty="0" err="1" smtClean="0">
                <a:ln w="28575"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empleo</a:t>
            </a:r>
            <a:endParaRPr lang="en-US" sz="4800" dirty="0"/>
          </a:p>
        </p:txBody>
      </p:sp>
      <p:sp>
        <p:nvSpPr>
          <p:cNvPr id="5" name="Line Callout 1 (Border and Accent Bar) 4"/>
          <p:cNvSpPr/>
          <p:nvPr/>
        </p:nvSpPr>
        <p:spPr>
          <a:xfrm>
            <a:off x="8040925" y="2125004"/>
            <a:ext cx="3611174" cy="1558773"/>
          </a:xfrm>
          <a:prstGeom prst="accentBorderCallout1">
            <a:avLst>
              <a:gd name="adj1" fmla="val 18750"/>
              <a:gd name="adj2" fmla="val -8333"/>
              <a:gd name="adj3" fmla="val 84610"/>
              <a:gd name="adj4" fmla="val -50473"/>
            </a:avLst>
          </a:prstGeom>
          <a:solidFill>
            <a:srgbClr val="E54714"/>
          </a:solidFill>
          <a:ln w="28575">
            <a:solidFill>
              <a:srgbClr val="E547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Eras Bold ITC" panose="020B0907030504020204" pitchFamily="34" charset="0"/>
              </a:rPr>
              <a:t>ascender</a:t>
            </a:r>
            <a:endParaRPr lang="en-US" sz="2800" dirty="0"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  <p:pic>
        <p:nvPicPr>
          <p:cNvPr id="3" name="Picture 2" descr="img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666" y="2483555"/>
            <a:ext cx="4741333" cy="3556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10800000" flipV="1">
            <a:off x="8085667" y="3825935"/>
            <a:ext cx="3471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(To move up/promote)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651995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10-28 at 11.48.4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969" y="194246"/>
            <a:ext cx="10324172" cy="638291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60709" y="2635203"/>
            <a:ext cx="501214" cy="2969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Sitka Text" panose="02000505000000020004" pitchFamily="2" charset="0"/>
              </a:rPr>
              <a:t>P</a:t>
            </a:r>
            <a:endParaRPr lang="en-US" sz="2000" b="1" dirty="0">
              <a:solidFill>
                <a:schemeClr val="tx1"/>
              </a:solidFill>
              <a:latin typeface="Sitka Text" panose="02000505000000020004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56324" y="3007122"/>
            <a:ext cx="501214" cy="2969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Sitka Text" panose="02000505000000020004" pitchFamily="2" charset="0"/>
              </a:rPr>
              <a:t>J</a:t>
            </a:r>
          </a:p>
        </p:txBody>
      </p:sp>
      <p:sp>
        <p:nvSpPr>
          <p:cNvPr id="7" name="Rectangle 6"/>
          <p:cNvSpPr/>
          <p:nvPr/>
        </p:nvSpPr>
        <p:spPr>
          <a:xfrm>
            <a:off x="1167617" y="3363361"/>
            <a:ext cx="501214" cy="2969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Sitka Text" panose="02000505000000020004" pitchFamily="2" charset="0"/>
              </a:rPr>
              <a:t>F</a:t>
            </a:r>
          </a:p>
        </p:txBody>
      </p:sp>
      <p:sp>
        <p:nvSpPr>
          <p:cNvPr id="8" name="Rectangle 7"/>
          <p:cNvSpPr/>
          <p:nvPr/>
        </p:nvSpPr>
        <p:spPr>
          <a:xfrm>
            <a:off x="1163232" y="3735279"/>
            <a:ext cx="501214" cy="2969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Sitka Text" panose="02000505000000020004" pitchFamily="2" charset="0"/>
              </a:rPr>
              <a:t>L</a:t>
            </a:r>
          </a:p>
        </p:txBody>
      </p:sp>
      <p:sp>
        <p:nvSpPr>
          <p:cNvPr id="9" name="Rectangle 8"/>
          <p:cNvSpPr/>
          <p:nvPr/>
        </p:nvSpPr>
        <p:spPr>
          <a:xfrm>
            <a:off x="1158847" y="4121628"/>
            <a:ext cx="501214" cy="2969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Sitka Text" panose="02000505000000020004" pitchFamily="2" charset="0"/>
              </a:rPr>
              <a:t>R</a:t>
            </a:r>
          </a:p>
        </p:txBody>
      </p:sp>
      <p:sp>
        <p:nvSpPr>
          <p:cNvPr id="10" name="Rectangle 9"/>
          <p:cNvSpPr/>
          <p:nvPr/>
        </p:nvSpPr>
        <p:spPr>
          <a:xfrm>
            <a:off x="1154462" y="4493547"/>
            <a:ext cx="501214" cy="2969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Sitka Text" panose="02000505000000020004" pitchFamily="2" charset="0"/>
              </a:rPr>
              <a:t>B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151322" y="4866716"/>
            <a:ext cx="501214" cy="2969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Sitka Text" panose="02000505000000020004" pitchFamily="2" charset="0"/>
              </a:rPr>
              <a:t>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146937" y="5254314"/>
            <a:ext cx="501214" cy="2969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Sitka Text" panose="02000505000000020004" pitchFamily="2" charset="0"/>
              </a:rPr>
              <a:t>D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156985" y="5610553"/>
            <a:ext cx="501214" cy="2969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Sitka Text" panose="02000505000000020004" pitchFamily="2" charset="0"/>
              </a:rPr>
              <a:t>G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152600" y="5968041"/>
            <a:ext cx="501214" cy="2969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Sitka Text" panose="02000505000000020004" pitchFamily="2" charset="0"/>
              </a:rPr>
              <a:t>K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620015" y="2622572"/>
            <a:ext cx="501214" cy="2969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0000"/>
                </a:solidFill>
                <a:latin typeface="Sitka Text" panose="02000505000000020004" pitchFamily="2" charset="0"/>
              </a:rPr>
              <a:t>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615629" y="3008921"/>
            <a:ext cx="501214" cy="2969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0000"/>
                </a:solidFill>
                <a:latin typeface="Sitka Text" panose="02000505000000020004" pitchFamily="2" charset="0"/>
              </a:rPr>
              <a:t>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625678" y="3366410"/>
            <a:ext cx="501214" cy="2969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0000"/>
                </a:solidFill>
                <a:latin typeface="Sitka Text" panose="02000505000000020004" pitchFamily="2" charset="0"/>
              </a:rPr>
              <a:t>O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622539" y="3739580"/>
            <a:ext cx="501214" cy="2969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0000"/>
                </a:solidFill>
                <a:latin typeface="Sitka Text" panose="02000505000000020004" pitchFamily="2" charset="0"/>
              </a:rPr>
              <a:t>Q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618153" y="4127177"/>
            <a:ext cx="501214" cy="2969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0000"/>
                </a:solidFill>
                <a:latin typeface="Sitka Text" panose="02000505000000020004" pitchFamily="2" charset="0"/>
              </a:rPr>
              <a:t>A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613767" y="4497846"/>
            <a:ext cx="501214" cy="2969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0000"/>
                </a:solidFill>
                <a:latin typeface="Sitka Text" panose="02000505000000020004" pitchFamily="2" charset="0"/>
              </a:rPr>
              <a:t>I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609382" y="4868514"/>
            <a:ext cx="501214" cy="2969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0000"/>
                </a:solidFill>
                <a:latin typeface="Sitka Text" panose="02000505000000020004" pitchFamily="2" charset="0"/>
              </a:rPr>
              <a:t>M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606242" y="5240434"/>
            <a:ext cx="501214" cy="2969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0000"/>
                </a:solidFill>
                <a:latin typeface="Sitka Text" panose="02000505000000020004" pitchFamily="2" charset="0"/>
              </a:rPr>
              <a:t>H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616291" y="5597921"/>
            <a:ext cx="501214" cy="2969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0000"/>
                </a:solidFill>
                <a:latin typeface="Sitka Text" panose="02000505000000020004" pitchFamily="2" charset="0"/>
              </a:rPr>
              <a:t>C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626339" y="5968590"/>
            <a:ext cx="501214" cy="2969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0000"/>
                </a:solidFill>
                <a:latin typeface="Sitka Text" panose="02000505000000020004" pitchFamily="2" charset="0"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3800840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8871" y="586386"/>
            <a:ext cx="8911687" cy="1280890"/>
          </a:xfrm>
        </p:spPr>
        <p:txBody>
          <a:bodyPr>
            <a:normAutofit/>
          </a:bodyPr>
          <a:lstStyle/>
          <a:p>
            <a:r>
              <a:rPr lang="en-US" sz="4800" dirty="0" err="1" smtClean="0">
                <a:ln w="28575"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Otras</a:t>
            </a:r>
            <a:r>
              <a:rPr lang="en-US" sz="4800" dirty="0" smtClean="0">
                <a:ln w="28575"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 </a:t>
            </a:r>
            <a:r>
              <a:rPr lang="en-US" sz="4800" dirty="0" err="1" smtClean="0">
                <a:ln w="28575"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cosas</a:t>
            </a:r>
            <a:r>
              <a:rPr lang="en-US" sz="4800" dirty="0" smtClean="0">
                <a:ln w="28575"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 con el </a:t>
            </a:r>
            <a:r>
              <a:rPr lang="en-US" sz="4800" dirty="0" err="1" smtClean="0">
                <a:ln w="28575"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empleo</a:t>
            </a:r>
            <a:endParaRPr lang="en-US" sz="4800" dirty="0"/>
          </a:p>
        </p:txBody>
      </p:sp>
      <p:sp>
        <p:nvSpPr>
          <p:cNvPr id="5" name="Line Callout 1 (Border and Accent Bar) 4"/>
          <p:cNvSpPr/>
          <p:nvPr/>
        </p:nvSpPr>
        <p:spPr>
          <a:xfrm>
            <a:off x="8040925" y="2125004"/>
            <a:ext cx="3611174" cy="1558773"/>
          </a:xfrm>
          <a:prstGeom prst="accentBorderCallout1">
            <a:avLst>
              <a:gd name="adj1" fmla="val 18750"/>
              <a:gd name="adj2" fmla="val -8333"/>
              <a:gd name="adj3" fmla="val 84610"/>
              <a:gd name="adj4" fmla="val -50473"/>
            </a:avLst>
          </a:prstGeom>
          <a:solidFill>
            <a:srgbClr val="E54714"/>
          </a:solidFill>
          <a:ln w="28575">
            <a:solidFill>
              <a:srgbClr val="E547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  <a:latin typeface="Eras Bold ITC" panose="020B0907030504020204" pitchFamily="34" charset="0"/>
              </a:rPr>
              <a:t>contratar</a:t>
            </a:r>
            <a:endParaRPr lang="en-US" sz="2800" dirty="0"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  <p:pic>
        <p:nvPicPr>
          <p:cNvPr id="3" name="Picture 2" descr="img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1" y="1716617"/>
            <a:ext cx="3008257" cy="1994605"/>
          </a:xfrm>
          <a:prstGeom prst="rect">
            <a:avLst/>
          </a:prstGeom>
        </p:spPr>
      </p:pic>
      <p:pic>
        <p:nvPicPr>
          <p:cNvPr id="4" name="Picture 3" descr="imgr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304" y="3621615"/>
            <a:ext cx="4173361" cy="2777182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 rot="2138561">
            <a:off x="3727897" y="2956582"/>
            <a:ext cx="1391150" cy="578556"/>
          </a:xfrm>
          <a:prstGeom prst="rightArrow">
            <a:avLst>
              <a:gd name="adj1" fmla="val 34306"/>
              <a:gd name="adj2" fmla="val 51113"/>
            </a:avLst>
          </a:prstGeom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159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8871" y="586386"/>
            <a:ext cx="8911687" cy="1280890"/>
          </a:xfrm>
        </p:spPr>
        <p:txBody>
          <a:bodyPr>
            <a:normAutofit/>
          </a:bodyPr>
          <a:lstStyle/>
          <a:p>
            <a:r>
              <a:rPr lang="en-US" sz="4800" dirty="0" err="1" smtClean="0">
                <a:ln w="28575"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Otras</a:t>
            </a:r>
            <a:r>
              <a:rPr lang="en-US" sz="4800" dirty="0" smtClean="0">
                <a:ln w="28575"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 </a:t>
            </a:r>
            <a:r>
              <a:rPr lang="en-US" sz="4800" dirty="0" err="1" smtClean="0">
                <a:ln w="28575"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cosas</a:t>
            </a:r>
            <a:r>
              <a:rPr lang="en-US" sz="4800" dirty="0" smtClean="0">
                <a:ln w="28575"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 con el </a:t>
            </a:r>
            <a:r>
              <a:rPr lang="en-US" sz="4800" dirty="0" err="1" smtClean="0">
                <a:ln w="28575"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empleo</a:t>
            </a:r>
            <a:endParaRPr lang="en-US" sz="4800" dirty="0"/>
          </a:p>
        </p:txBody>
      </p:sp>
      <p:sp>
        <p:nvSpPr>
          <p:cNvPr id="5" name="Line Callout 1 (Border and Accent Bar) 4"/>
          <p:cNvSpPr/>
          <p:nvPr/>
        </p:nvSpPr>
        <p:spPr>
          <a:xfrm>
            <a:off x="8040925" y="2125004"/>
            <a:ext cx="3611174" cy="1558773"/>
          </a:xfrm>
          <a:prstGeom prst="accentBorderCallout1">
            <a:avLst>
              <a:gd name="adj1" fmla="val 18750"/>
              <a:gd name="adj2" fmla="val -8333"/>
              <a:gd name="adj3" fmla="val 84610"/>
              <a:gd name="adj4" fmla="val -50473"/>
            </a:avLst>
          </a:prstGeom>
          <a:solidFill>
            <a:srgbClr val="E54714"/>
          </a:solidFill>
          <a:ln w="28575">
            <a:solidFill>
              <a:srgbClr val="E547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Eras Bold ITC" panose="020B0907030504020204" pitchFamily="34" charset="0"/>
              </a:rPr>
              <a:t>d</a:t>
            </a:r>
            <a:r>
              <a:rPr lang="en-US" sz="2800" dirty="0" err="1" smtClean="0">
                <a:solidFill>
                  <a:schemeClr val="bg1"/>
                </a:solidFill>
                <a:latin typeface="Eras Bold ITC" panose="020B0907030504020204" pitchFamily="34" charset="0"/>
              </a:rPr>
              <a:t>ejar</a:t>
            </a:r>
            <a:r>
              <a:rPr lang="en-US" sz="2800" dirty="0" smtClean="0">
                <a:solidFill>
                  <a:schemeClr val="bg1"/>
                </a:solidFill>
                <a:latin typeface="Eras Bold ITC" panose="020B0907030504020204" pitchFamily="34" charset="0"/>
              </a:rPr>
              <a:t> de...</a:t>
            </a:r>
            <a:endParaRPr lang="en-US" sz="2800" dirty="0"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  <p:pic>
        <p:nvPicPr>
          <p:cNvPr id="3" name="Picture 2" descr="img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528" y="3147483"/>
            <a:ext cx="5977900" cy="2694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709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8871" y="586386"/>
            <a:ext cx="8911687" cy="1280890"/>
          </a:xfrm>
        </p:spPr>
        <p:txBody>
          <a:bodyPr>
            <a:normAutofit/>
          </a:bodyPr>
          <a:lstStyle/>
          <a:p>
            <a:r>
              <a:rPr lang="en-US" sz="4800" dirty="0" err="1" smtClean="0">
                <a:ln w="28575"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Otras</a:t>
            </a:r>
            <a:r>
              <a:rPr lang="en-US" sz="4800" dirty="0" smtClean="0">
                <a:ln w="28575"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 </a:t>
            </a:r>
            <a:r>
              <a:rPr lang="en-US" sz="4800" dirty="0" err="1" smtClean="0">
                <a:ln w="28575"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cosas</a:t>
            </a:r>
            <a:r>
              <a:rPr lang="en-US" sz="4800" dirty="0" smtClean="0">
                <a:ln w="28575"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 con el </a:t>
            </a:r>
            <a:r>
              <a:rPr lang="en-US" sz="4800" dirty="0" err="1" smtClean="0">
                <a:ln w="28575"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empleo</a:t>
            </a:r>
            <a:endParaRPr lang="en-US" sz="4800" dirty="0"/>
          </a:p>
        </p:txBody>
      </p:sp>
      <p:sp>
        <p:nvSpPr>
          <p:cNvPr id="4" name="Line Callout 1 (Border and Accent Bar) 3"/>
          <p:cNvSpPr/>
          <p:nvPr/>
        </p:nvSpPr>
        <p:spPr>
          <a:xfrm>
            <a:off x="8193325" y="2277404"/>
            <a:ext cx="3611174" cy="1558773"/>
          </a:xfrm>
          <a:prstGeom prst="accentBorderCallout1">
            <a:avLst>
              <a:gd name="adj1" fmla="val 18750"/>
              <a:gd name="adj2" fmla="val -8333"/>
              <a:gd name="adj3" fmla="val 84610"/>
              <a:gd name="adj4" fmla="val -50473"/>
            </a:avLst>
          </a:prstGeom>
          <a:solidFill>
            <a:srgbClr val="E54714"/>
          </a:solidFill>
          <a:ln w="28575">
            <a:solidFill>
              <a:srgbClr val="E547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  <a:latin typeface="Eras Bold ITC" panose="020B0907030504020204" pitchFamily="34" charset="0"/>
              </a:rPr>
              <a:t>rellenar</a:t>
            </a:r>
            <a:endParaRPr lang="en-US" sz="2800" dirty="0"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1711" y="2609144"/>
            <a:ext cx="4824916" cy="3007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462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8871" y="586386"/>
            <a:ext cx="8911687" cy="1280890"/>
          </a:xfrm>
        </p:spPr>
        <p:txBody>
          <a:bodyPr>
            <a:normAutofit/>
          </a:bodyPr>
          <a:lstStyle/>
          <a:p>
            <a:r>
              <a:rPr lang="en-US" sz="4800" dirty="0" err="1" smtClean="0">
                <a:ln w="28575"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Otras</a:t>
            </a:r>
            <a:r>
              <a:rPr lang="en-US" sz="4800" dirty="0" smtClean="0">
                <a:ln w="28575"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 </a:t>
            </a:r>
            <a:r>
              <a:rPr lang="en-US" sz="4800" dirty="0" err="1" smtClean="0">
                <a:ln w="28575"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cosas</a:t>
            </a:r>
            <a:r>
              <a:rPr lang="en-US" sz="4800" dirty="0" smtClean="0">
                <a:ln w="28575"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 con el </a:t>
            </a:r>
            <a:r>
              <a:rPr lang="en-US" sz="4800" dirty="0" err="1" smtClean="0">
                <a:ln w="28575"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empleo</a:t>
            </a:r>
            <a:endParaRPr lang="en-US" sz="4800" dirty="0"/>
          </a:p>
        </p:txBody>
      </p:sp>
      <p:sp>
        <p:nvSpPr>
          <p:cNvPr id="4" name="Line Callout 1 (Border and Accent Bar) 3"/>
          <p:cNvSpPr/>
          <p:nvPr/>
        </p:nvSpPr>
        <p:spPr>
          <a:xfrm>
            <a:off x="8040925" y="2125004"/>
            <a:ext cx="3611174" cy="1558773"/>
          </a:xfrm>
          <a:prstGeom prst="accentBorderCallout1">
            <a:avLst>
              <a:gd name="adj1" fmla="val 18750"/>
              <a:gd name="adj2" fmla="val -8333"/>
              <a:gd name="adj3" fmla="val 84610"/>
              <a:gd name="adj4" fmla="val -50473"/>
            </a:avLst>
          </a:prstGeom>
          <a:solidFill>
            <a:srgbClr val="E54714"/>
          </a:solidFill>
          <a:ln w="28575">
            <a:solidFill>
              <a:srgbClr val="E547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  <a:latin typeface="Eras Bold ITC" panose="020B0907030504020204" pitchFamily="34" charset="0"/>
              </a:rPr>
              <a:t>capaz</a:t>
            </a:r>
            <a:endParaRPr lang="en-US" sz="2800" dirty="0"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0954" y="1833033"/>
            <a:ext cx="3107267" cy="407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257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8871" y="586386"/>
            <a:ext cx="8911687" cy="1280890"/>
          </a:xfrm>
        </p:spPr>
        <p:txBody>
          <a:bodyPr>
            <a:normAutofit/>
          </a:bodyPr>
          <a:lstStyle/>
          <a:p>
            <a:r>
              <a:rPr lang="en-US" sz="4800" dirty="0" err="1" smtClean="0">
                <a:ln w="28575"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Otras</a:t>
            </a:r>
            <a:r>
              <a:rPr lang="en-US" sz="4800" dirty="0" smtClean="0">
                <a:ln w="28575"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 </a:t>
            </a:r>
            <a:r>
              <a:rPr lang="en-US" sz="4800" dirty="0" err="1" smtClean="0">
                <a:ln w="28575"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cosas</a:t>
            </a:r>
            <a:r>
              <a:rPr lang="en-US" sz="4800" dirty="0" smtClean="0">
                <a:ln w="28575"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 con el </a:t>
            </a:r>
            <a:r>
              <a:rPr lang="en-US" sz="4800" dirty="0" err="1" smtClean="0">
                <a:ln w="28575"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empleo</a:t>
            </a:r>
            <a:endParaRPr lang="en-US" sz="4800" dirty="0"/>
          </a:p>
        </p:txBody>
      </p:sp>
      <p:sp>
        <p:nvSpPr>
          <p:cNvPr id="4" name="Line Callout 1 (Border and Accent Bar) 3"/>
          <p:cNvSpPr/>
          <p:nvPr/>
        </p:nvSpPr>
        <p:spPr>
          <a:xfrm>
            <a:off x="8040925" y="2125004"/>
            <a:ext cx="3611174" cy="1558773"/>
          </a:xfrm>
          <a:prstGeom prst="accentBorderCallout1">
            <a:avLst>
              <a:gd name="adj1" fmla="val 18750"/>
              <a:gd name="adj2" fmla="val -8333"/>
              <a:gd name="adj3" fmla="val 84610"/>
              <a:gd name="adj4" fmla="val -50473"/>
            </a:avLst>
          </a:prstGeom>
          <a:solidFill>
            <a:srgbClr val="E54714"/>
          </a:solidFill>
          <a:ln w="28575">
            <a:solidFill>
              <a:srgbClr val="E547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  <a:latin typeface="Eras Bold ITC" panose="020B0907030504020204" pitchFamily="34" charset="0"/>
              </a:rPr>
              <a:t>entusiast</a:t>
            </a:r>
            <a:r>
              <a:rPr lang="en-US" sz="2800" u="sng" dirty="0" err="1" smtClean="0">
                <a:solidFill>
                  <a:schemeClr val="bg1"/>
                </a:solidFill>
                <a:latin typeface="Eras Bold ITC" panose="020B0907030504020204" pitchFamily="34" charset="0"/>
              </a:rPr>
              <a:t>a</a:t>
            </a:r>
            <a:endParaRPr lang="en-US" sz="2800" u="sng" dirty="0"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  <p:pic>
        <p:nvPicPr>
          <p:cNvPr id="3" name="Picture 2" descr="img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0" y="2095499"/>
            <a:ext cx="4678949" cy="370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577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8871" y="586386"/>
            <a:ext cx="8911687" cy="1280890"/>
          </a:xfrm>
        </p:spPr>
        <p:txBody>
          <a:bodyPr>
            <a:normAutofit/>
          </a:bodyPr>
          <a:lstStyle/>
          <a:p>
            <a:r>
              <a:rPr lang="en-US" sz="4800" dirty="0" err="1" smtClean="0">
                <a:ln w="28575"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Otras</a:t>
            </a:r>
            <a:r>
              <a:rPr lang="en-US" sz="4800" dirty="0" smtClean="0">
                <a:ln w="28575"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 </a:t>
            </a:r>
            <a:r>
              <a:rPr lang="en-US" sz="4800" dirty="0" err="1" smtClean="0">
                <a:ln w="28575"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cosas</a:t>
            </a:r>
            <a:r>
              <a:rPr lang="en-US" sz="4800" dirty="0" smtClean="0">
                <a:ln w="28575"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 con el </a:t>
            </a:r>
            <a:r>
              <a:rPr lang="en-US" sz="4800" dirty="0" err="1" smtClean="0">
                <a:ln w="28575"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empleo</a:t>
            </a:r>
            <a:endParaRPr lang="en-US" sz="4800" dirty="0"/>
          </a:p>
        </p:txBody>
      </p:sp>
      <p:sp>
        <p:nvSpPr>
          <p:cNvPr id="4" name="Line Callout 1 (Border and Accent Bar) 3"/>
          <p:cNvSpPr/>
          <p:nvPr/>
        </p:nvSpPr>
        <p:spPr>
          <a:xfrm>
            <a:off x="8040925" y="2125004"/>
            <a:ext cx="3611174" cy="1558773"/>
          </a:xfrm>
          <a:prstGeom prst="accentBorderCallout1">
            <a:avLst>
              <a:gd name="adj1" fmla="val 18750"/>
              <a:gd name="adj2" fmla="val -8333"/>
              <a:gd name="adj3" fmla="val 64442"/>
              <a:gd name="adj4" fmla="val -75543"/>
            </a:avLst>
          </a:prstGeom>
          <a:solidFill>
            <a:srgbClr val="E54714"/>
          </a:solidFill>
          <a:ln w="28575">
            <a:solidFill>
              <a:srgbClr val="E547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Eras Bold ITC" panose="020B0907030504020204" pitchFamily="34" charset="0"/>
              </a:rPr>
              <a:t>h</a:t>
            </a:r>
            <a:r>
              <a:rPr lang="en-US" sz="2800" dirty="0" err="1" smtClean="0">
                <a:solidFill>
                  <a:schemeClr val="bg1"/>
                </a:solidFill>
                <a:latin typeface="Eras Bold ITC" panose="020B0907030504020204" pitchFamily="34" charset="0"/>
              </a:rPr>
              <a:t>onrado</a:t>
            </a:r>
            <a:r>
              <a:rPr lang="en-US" sz="2800" dirty="0" smtClean="0">
                <a:solidFill>
                  <a:schemeClr val="bg1"/>
                </a:solidFill>
                <a:latin typeface="Eras Bold ITC" panose="020B0907030504020204" pitchFamily="34" charset="0"/>
              </a:rPr>
              <a:t>/a</a:t>
            </a:r>
            <a:endParaRPr lang="en-US" sz="2800" dirty="0"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  <p:sp>
        <p:nvSpPr>
          <p:cNvPr id="5" name="Line Callout 1 (Border and Accent Bar) 4"/>
          <p:cNvSpPr/>
          <p:nvPr/>
        </p:nvSpPr>
        <p:spPr>
          <a:xfrm>
            <a:off x="7941847" y="4201353"/>
            <a:ext cx="3611174" cy="1558773"/>
          </a:xfrm>
          <a:prstGeom prst="accentBorderCallout1">
            <a:avLst>
              <a:gd name="adj1" fmla="val 18750"/>
              <a:gd name="adj2" fmla="val -8333"/>
              <a:gd name="adj3" fmla="val -5742"/>
              <a:gd name="adj4" fmla="val -77284"/>
            </a:avLst>
          </a:prstGeom>
          <a:solidFill>
            <a:srgbClr val="E54714"/>
          </a:solidFill>
          <a:ln w="28575">
            <a:solidFill>
              <a:srgbClr val="E547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bg1"/>
                </a:solidFill>
                <a:latin typeface="Eras Bold ITC" panose="020B0907030504020204" pitchFamily="34" charset="0"/>
              </a:rPr>
              <a:t>h</a:t>
            </a:r>
            <a:r>
              <a:rPr lang="en-US" sz="2800" dirty="0" err="1" smtClean="0">
                <a:solidFill>
                  <a:schemeClr val="bg1"/>
                </a:solidFill>
                <a:latin typeface="Eras Bold ITC" panose="020B0907030504020204" pitchFamily="34" charset="0"/>
              </a:rPr>
              <a:t>onesto</a:t>
            </a:r>
            <a:r>
              <a:rPr lang="en-US" sz="2800" dirty="0" smtClean="0">
                <a:solidFill>
                  <a:schemeClr val="bg1"/>
                </a:solidFill>
                <a:latin typeface="Eras Bold ITC" panose="020B0907030504020204" pitchFamily="34" charset="0"/>
              </a:rPr>
              <a:t>/a</a:t>
            </a:r>
            <a:endParaRPr lang="en-US" sz="2800" dirty="0"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  <p:pic>
        <p:nvPicPr>
          <p:cNvPr id="3" name="Picture 2" descr="img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361" y="1667933"/>
            <a:ext cx="2857500" cy="2844800"/>
          </a:xfrm>
          <a:prstGeom prst="rect">
            <a:avLst/>
          </a:prstGeom>
        </p:spPr>
      </p:pic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566" y="3466394"/>
            <a:ext cx="2870200" cy="283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997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8871" y="586386"/>
            <a:ext cx="8911687" cy="1280890"/>
          </a:xfrm>
        </p:spPr>
        <p:txBody>
          <a:bodyPr>
            <a:normAutofit/>
          </a:bodyPr>
          <a:lstStyle/>
          <a:p>
            <a:r>
              <a:rPr lang="en-US" sz="4800" dirty="0" err="1" smtClean="0">
                <a:ln w="28575"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Otras</a:t>
            </a:r>
            <a:r>
              <a:rPr lang="en-US" sz="4800" dirty="0" smtClean="0">
                <a:ln w="28575"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 </a:t>
            </a:r>
            <a:r>
              <a:rPr lang="en-US" sz="4800" dirty="0" err="1" smtClean="0">
                <a:ln w="28575"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cosas</a:t>
            </a:r>
            <a:r>
              <a:rPr lang="en-US" sz="4800" dirty="0" smtClean="0">
                <a:ln w="28575"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 con el </a:t>
            </a:r>
            <a:r>
              <a:rPr lang="en-US" sz="4800" dirty="0" err="1" smtClean="0">
                <a:ln w="28575"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empleo</a:t>
            </a:r>
            <a:endParaRPr lang="en-US" sz="4800" dirty="0"/>
          </a:p>
        </p:txBody>
      </p:sp>
      <p:sp>
        <p:nvSpPr>
          <p:cNvPr id="4" name="Line Callout 1 (Border and Accent Bar) 3"/>
          <p:cNvSpPr/>
          <p:nvPr/>
        </p:nvSpPr>
        <p:spPr>
          <a:xfrm>
            <a:off x="8040925" y="2125004"/>
            <a:ext cx="3611174" cy="1558773"/>
          </a:xfrm>
          <a:prstGeom prst="accentBorderCallout1">
            <a:avLst>
              <a:gd name="adj1" fmla="val 18750"/>
              <a:gd name="adj2" fmla="val -8333"/>
              <a:gd name="adj3" fmla="val 84610"/>
              <a:gd name="adj4" fmla="val -50473"/>
            </a:avLst>
          </a:prstGeom>
          <a:solidFill>
            <a:srgbClr val="E54714"/>
          </a:solidFill>
          <a:ln w="28575">
            <a:solidFill>
              <a:srgbClr val="E547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bg1"/>
                </a:solidFill>
                <a:latin typeface="Eras Bold ITC" panose="020B0907030504020204" pitchFamily="34" charset="0"/>
              </a:rPr>
              <a:t>justo</a:t>
            </a:r>
            <a:r>
              <a:rPr lang="en-US" sz="2800" dirty="0" smtClean="0">
                <a:solidFill>
                  <a:schemeClr val="bg1"/>
                </a:solidFill>
                <a:latin typeface="Eras Bold ITC" panose="020B0907030504020204" pitchFamily="34" charset="0"/>
              </a:rPr>
              <a:t>/a</a:t>
            </a:r>
            <a:endParaRPr lang="en-US" sz="2800" u="sng" dirty="0">
              <a:solidFill>
                <a:schemeClr val="bg1"/>
              </a:solidFill>
              <a:latin typeface="Eras Bold ITC" panose="020B0907030504020204" pitchFamily="34" charset="0"/>
            </a:endParaRPr>
          </a:p>
        </p:txBody>
      </p:sp>
      <p:pic>
        <p:nvPicPr>
          <p:cNvPr id="3" name="Picture 2" descr="img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601" y="1648884"/>
            <a:ext cx="3764844" cy="4558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669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051" y="870857"/>
            <a:ext cx="10292791" cy="499291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32742" y="1973944"/>
            <a:ext cx="508000" cy="33382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3</a:t>
            </a:r>
            <a:endParaRPr lang="en-US" sz="2400" b="1" dirty="0"/>
          </a:p>
        </p:txBody>
      </p:sp>
      <p:sp>
        <p:nvSpPr>
          <p:cNvPr id="4" name="Rectangle 3"/>
          <p:cNvSpPr/>
          <p:nvPr/>
        </p:nvSpPr>
        <p:spPr>
          <a:xfrm>
            <a:off x="2532742" y="2525487"/>
            <a:ext cx="508000" cy="33382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8</a:t>
            </a:r>
            <a:endParaRPr lang="en-US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2532742" y="3476171"/>
            <a:ext cx="508000" cy="33382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2</a:t>
            </a:r>
            <a:endParaRPr lang="en-US" sz="2400" b="1" dirty="0"/>
          </a:p>
        </p:txBody>
      </p:sp>
      <p:sp>
        <p:nvSpPr>
          <p:cNvPr id="6" name="Rectangle 5"/>
          <p:cNvSpPr/>
          <p:nvPr/>
        </p:nvSpPr>
        <p:spPr>
          <a:xfrm>
            <a:off x="2532742" y="3962399"/>
            <a:ext cx="508000" cy="33382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6</a:t>
            </a:r>
            <a:endParaRPr lang="en-US" sz="2400" b="1" dirty="0"/>
          </a:p>
        </p:txBody>
      </p:sp>
      <p:sp>
        <p:nvSpPr>
          <p:cNvPr id="7" name="Rectangle 6"/>
          <p:cNvSpPr/>
          <p:nvPr/>
        </p:nvSpPr>
        <p:spPr>
          <a:xfrm>
            <a:off x="2547255" y="4426855"/>
            <a:ext cx="508000" cy="33382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4</a:t>
            </a:r>
            <a:endParaRPr lang="en-US" sz="2400" b="1" dirty="0"/>
          </a:p>
        </p:txBody>
      </p:sp>
      <p:sp>
        <p:nvSpPr>
          <p:cNvPr id="8" name="Rectangle 7"/>
          <p:cNvSpPr/>
          <p:nvPr/>
        </p:nvSpPr>
        <p:spPr>
          <a:xfrm>
            <a:off x="2547255" y="4913083"/>
            <a:ext cx="508000" cy="33382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5</a:t>
            </a:r>
            <a:endParaRPr lang="en-US" sz="2400" b="1" dirty="0"/>
          </a:p>
        </p:txBody>
      </p:sp>
      <p:sp>
        <p:nvSpPr>
          <p:cNvPr id="9" name="Rectangle 8"/>
          <p:cNvSpPr/>
          <p:nvPr/>
        </p:nvSpPr>
        <p:spPr>
          <a:xfrm>
            <a:off x="2547255" y="5439227"/>
            <a:ext cx="508000" cy="33382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7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0672596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10-28 at 11.49.0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299" y="255327"/>
            <a:ext cx="10102087" cy="625809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54780" y="2603842"/>
            <a:ext cx="501214" cy="2969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0000"/>
                </a:solidFill>
                <a:latin typeface="Sitka Text" panose="02000505000000020004" pitchFamily="2" charset="0"/>
              </a:rPr>
              <a:t>L</a:t>
            </a:r>
          </a:p>
        </p:txBody>
      </p:sp>
      <p:sp>
        <p:nvSpPr>
          <p:cNvPr id="6" name="Rectangle 5"/>
          <p:cNvSpPr/>
          <p:nvPr/>
        </p:nvSpPr>
        <p:spPr>
          <a:xfrm>
            <a:off x="1266074" y="2960082"/>
            <a:ext cx="501214" cy="2969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0000"/>
                </a:solidFill>
                <a:latin typeface="Sitka Text" panose="02000505000000020004" pitchFamily="2" charset="0"/>
              </a:rPr>
              <a:t>K</a:t>
            </a:r>
          </a:p>
        </p:txBody>
      </p:sp>
      <p:sp>
        <p:nvSpPr>
          <p:cNvPr id="7" name="Rectangle 6"/>
          <p:cNvSpPr/>
          <p:nvPr/>
        </p:nvSpPr>
        <p:spPr>
          <a:xfrm>
            <a:off x="1277367" y="3315071"/>
            <a:ext cx="501214" cy="2969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0000"/>
                </a:solidFill>
                <a:latin typeface="Sitka Text" panose="02000505000000020004" pitchFamily="2" charset="0"/>
              </a:rPr>
              <a:t>P</a:t>
            </a:r>
          </a:p>
        </p:txBody>
      </p:sp>
      <p:sp>
        <p:nvSpPr>
          <p:cNvPr id="8" name="Rectangle 7"/>
          <p:cNvSpPr/>
          <p:nvPr/>
        </p:nvSpPr>
        <p:spPr>
          <a:xfrm>
            <a:off x="1272982" y="3672560"/>
            <a:ext cx="501214" cy="2969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0000"/>
                </a:solidFill>
                <a:latin typeface="Sitka Text" panose="02000505000000020004" pitchFamily="2" charset="0"/>
              </a:rPr>
              <a:t>R</a:t>
            </a:r>
          </a:p>
        </p:txBody>
      </p:sp>
      <p:sp>
        <p:nvSpPr>
          <p:cNvPr id="9" name="Rectangle 8"/>
          <p:cNvSpPr/>
          <p:nvPr/>
        </p:nvSpPr>
        <p:spPr>
          <a:xfrm>
            <a:off x="1268596" y="4028799"/>
            <a:ext cx="501214" cy="2969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0000"/>
                </a:solidFill>
                <a:latin typeface="Sitka Text" panose="02000505000000020004" pitchFamily="2" charset="0"/>
              </a:rPr>
              <a:t>F</a:t>
            </a:r>
          </a:p>
        </p:txBody>
      </p:sp>
      <p:sp>
        <p:nvSpPr>
          <p:cNvPr id="10" name="Rectangle 9"/>
          <p:cNvSpPr/>
          <p:nvPr/>
        </p:nvSpPr>
        <p:spPr>
          <a:xfrm>
            <a:off x="1279890" y="4400718"/>
            <a:ext cx="501214" cy="2969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0000"/>
                </a:solidFill>
                <a:latin typeface="Sitka Text" panose="02000505000000020004" pitchFamily="2" charset="0"/>
              </a:rPr>
              <a:t>J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275505" y="4743775"/>
            <a:ext cx="501214" cy="2969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0000"/>
                </a:solidFill>
                <a:latin typeface="Sitka Text" panose="02000505000000020004" pitchFamily="2" charset="0"/>
              </a:rPr>
              <a:t>A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71120" y="5114445"/>
            <a:ext cx="501214" cy="2969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0000"/>
                </a:solidFill>
                <a:latin typeface="Sitka Text" panose="02000505000000020004" pitchFamily="2" charset="0"/>
              </a:rPr>
              <a:t>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266735" y="5469434"/>
            <a:ext cx="501214" cy="2969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0000"/>
                </a:solidFill>
                <a:latin typeface="Sitka Text" panose="02000505000000020004" pitchFamily="2" charset="0"/>
              </a:rPr>
              <a:t>M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262350" y="5824423"/>
            <a:ext cx="501214" cy="2969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0000"/>
                </a:solidFill>
                <a:latin typeface="Sitka Text" panose="02000505000000020004" pitchFamily="2" charset="0"/>
              </a:rPr>
              <a:t>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352235" y="2591212"/>
            <a:ext cx="501214" cy="2969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0000"/>
                </a:solidFill>
                <a:latin typeface="Sitka Text" panose="02000505000000020004" pitchFamily="2" charset="0"/>
              </a:rPr>
              <a:t>T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362283" y="2946201"/>
            <a:ext cx="501214" cy="2969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0000"/>
                </a:solidFill>
                <a:latin typeface="Sitka Text" panose="02000505000000020004" pitchFamily="2" charset="0"/>
              </a:rPr>
              <a:t>O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359144" y="3316870"/>
            <a:ext cx="501214" cy="2969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  <a:latin typeface="Sitka Text" panose="02000505000000020004" pitchFamily="2" charset="0"/>
              </a:rPr>
              <a:t>C</a:t>
            </a:r>
            <a:endParaRPr lang="en-US" sz="2000" b="1" dirty="0">
              <a:solidFill>
                <a:srgbClr val="000000"/>
              </a:solidFill>
              <a:latin typeface="Sitka Text" panose="02000505000000020004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356003" y="3658678"/>
            <a:ext cx="501214" cy="2969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0000"/>
                </a:solidFill>
                <a:latin typeface="Sitka Text" panose="02000505000000020004" pitchFamily="2" charset="0"/>
              </a:rPr>
              <a:t>B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366052" y="4025598"/>
            <a:ext cx="501214" cy="2969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0000"/>
                </a:solidFill>
                <a:latin typeface="Sitka Text" panose="02000505000000020004" pitchFamily="2" charset="0"/>
              </a:rPr>
              <a:t>G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361667" y="4383086"/>
            <a:ext cx="501214" cy="2969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0000"/>
                </a:solidFill>
                <a:latin typeface="Sitka Text" panose="02000505000000020004" pitchFamily="2" charset="0"/>
              </a:rPr>
              <a:t>Q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357281" y="4756255"/>
            <a:ext cx="501214" cy="2969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0000"/>
                </a:solidFill>
                <a:latin typeface="Sitka Text" panose="02000505000000020004" pitchFamily="2" charset="0"/>
              </a:rPr>
              <a:t>N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366083" y="5098064"/>
            <a:ext cx="501214" cy="2969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0000"/>
                </a:solidFill>
                <a:latin typeface="Sitka Text" panose="02000505000000020004" pitchFamily="2" charset="0"/>
              </a:rPr>
              <a:t>I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362944" y="5469983"/>
            <a:ext cx="501214" cy="2969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0000"/>
                </a:solidFill>
                <a:latin typeface="Sitka Text" panose="02000505000000020004" pitchFamily="2" charset="0"/>
              </a:rPr>
              <a:t>H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359804" y="5827471"/>
            <a:ext cx="501214" cy="2969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0000"/>
                </a:solidFill>
                <a:latin typeface="Sitka Text" panose="02000505000000020004" pitchFamily="2" charset="0"/>
              </a:rPr>
              <a:t>D</a:t>
            </a:r>
          </a:p>
        </p:txBody>
      </p:sp>
      <p:sp>
        <p:nvSpPr>
          <p:cNvPr id="47" name="Rectangle 46"/>
          <p:cNvSpPr/>
          <p:nvPr/>
        </p:nvSpPr>
        <p:spPr>
          <a:xfrm>
            <a:off x="7133720" y="3353000"/>
            <a:ext cx="3777379" cy="312295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Buscas</a:t>
            </a:r>
            <a:r>
              <a:rPr lang="en-US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un </a:t>
            </a:r>
            <a:r>
              <a:rPr lang="en-US" sz="16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trabajo</a:t>
            </a:r>
            <a:r>
              <a:rPr lang="en-US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aquí</a:t>
            </a:r>
            <a:r>
              <a:rPr lang="en-US" sz="16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primero</a:t>
            </a:r>
            <a:endParaRPr lang="en-US" sz="160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9642283" y="627196"/>
            <a:ext cx="862318" cy="2351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715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n w="28575"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¡</a:t>
            </a:r>
            <a:r>
              <a:rPr lang="en-US" dirty="0" err="1" smtClean="0">
                <a:ln w="28575"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Así</a:t>
            </a:r>
            <a:r>
              <a:rPr lang="en-US" dirty="0" smtClean="0">
                <a:ln w="28575"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 los </a:t>
            </a:r>
            <a:r>
              <a:rPr lang="en-US" dirty="0" err="1" smtClean="0">
                <a:ln w="28575"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decimos</a:t>
            </a:r>
            <a:r>
              <a:rPr lang="en-US" dirty="0" smtClean="0">
                <a:ln w="28575"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! El </a:t>
            </a:r>
            <a:r>
              <a:rPr lang="en-US" dirty="0" err="1" smtClean="0">
                <a:ln w="28575"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empleo</a:t>
            </a:r>
            <a:endParaRPr lang="en-US" dirty="0">
              <a:ln w="28575">
                <a:solidFill>
                  <a:sysClr val="windowText" lastClr="000000"/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Bold ITC" panose="020B0907030504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Capítulo</a:t>
            </a:r>
            <a:r>
              <a:rPr lang="en-US" sz="4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11 </a:t>
            </a:r>
            <a:r>
              <a:rPr lang="en-US" sz="4000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Segunda</a:t>
            </a:r>
            <a:r>
              <a:rPr lang="en-US" sz="4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Parte </a:t>
            </a:r>
            <a:r>
              <a:rPr lang="en-US" sz="4000" b="1" dirty="0" err="1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Vocabulario</a:t>
            </a:r>
            <a:endParaRPr lang="en-US" sz="40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809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525" y="90710"/>
            <a:ext cx="8911687" cy="939804"/>
          </a:xfrm>
        </p:spPr>
        <p:txBody>
          <a:bodyPr>
            <a:normAutofit/>
          </a:bodyPr>
          <a:lstStyle/>
          <a:p>
            <a:r>
              <a:rPr lang="en-US" sz="4800" dirty="0" smtClean="0">
                <a:ln w="28575"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La </a:t>
            </a:r>
            <a:r>
              <a:rPr lang="en-US" sz="4800" dirty="0" err="1" smtClean="0">
                <a:ln w="28575"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búqueda</a:t>
            </a:r>
            <a:r>
              <a:rPr lang="en-US" sz="4800" dirty="0" smtClean="0">
                <a:ln w="28575"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 de </a:t>
            </a:r>
            <a:r>
              <a:rPr lang="en-US" sz="4800" dirty="0" err="1" smtClean="0">
                <a:ln w="28575">
                  <a:solidFill>
                    <a:sysClr val="windowText" lastClr="000000"/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empleo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4455" y="1905000"/>
            <a:ext cx="4048690" cy="5087060"/>
          </a:xfrm>
          <a:prstGeom prst="rect">
            <a:avLst/>
          </a:prstGeom>
        </p:spPr>
      </p:pic>
      <p:sp>
        <p:nvSpPr>
          <p:cNvPr id="5" name="Line Callout 1 (Border and Accent Bar) 4"/>
          <p:cNvSpPr/>
          <p:nvPr/>
        </p:nvSpPr>
        <p:spPr>
          <a:xfrm>
            <a:off x="7048768" y="3091543"/>
            <a:ext cx="3120571" cy="827314"/>
          </a:xfrm>
          <a:prstGeom prst="accentBorderCallout1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Eras Bold ITC" panose="020B0907030504020204" pitchFamily="34" charset="0"/>
              </a:rPr>
              <a:t>el </a:t>
            </a:r>
            <a:r>
              <a:rPr lang="en-US" sz="2800" dirty="0" err="1" smtClean="0">
                <a:solidFill>
                  <a:schemeClr val="tx1"/>
                </a:solidFill>
                <a:latin typeface="Eras Bold ITC" panose="020B0907030504020204" pitchFamily="34" charset="0"/>
              </a:rPr>
              <a:t>aspirante</a:t>
            </a:r>
            <a:endParaRPr lang="en-US" sz="2800" dirty="0">
              <a:solidFill>
                <a:schemeClr val="tx1"/>
              </a:solidFill>
              <a:latin typeface="Eras Bold ITC" panose="020B0907030504020204" pitchFamily="34" charset="0"/>
            </a:endParaRPr>
          </a:p>
        </p:txBody>
      </p:sp>
      <p:sp>
        <p:nvSpPr>
          <p:cNvPr id="6" name="Line Callout 1 (Border and Accent Bar) 5"/>
          <p:cNvSpPr/>
          <p:nvPr/>
        </p:nvSpPr>
        <p:spPr>
          <a:xfrm>
            <a:off x="5311558" y="969642"/>
            <a:ext cx="3120571" cy="827314"/>
          </a:xfrm>
          <a:prstGeom prst="accentBorderCallout1">
            <a:avLst>
              <a:gd name="adj1" fmla="val 18750"/>
              <a:gd name="adj2" fmla="val -8333"/>
              <a:gd name="adj3" fmla="val 101860"/>
              <a:gd name="adj4" fmla="val -46795"/>
            </a:avLst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Eras Bold ITC" panose="020B0907030504020204" pitchFamily="34" charset="0"/>
              </a:rPr>
              <a:t>el </a:t>
            </a:r>
            <a:r>
              <a:rPr lang="en-US" sz="2800" dirty="0" err="1" smtClean="0">
                <a:solidFill>
                  <a:schemeClr val="tx1"/>
                </a:solidFill>
                <a:latin typeface="Eras Bold ITC" panose="020B0907030504020204" pitchFamily="34" charset="0"/>
              </a:rPr>
              <a:t>despacho</a:t>
            </a:r>
            <a:endParaRPr lang="en-US" sz="2800" dirty="0">
              <a:solidFill>
                <a:schemeClr val="tx1"/>
              </a:solidFill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629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edia.pearsoncmg.com/alt/myspanishlab/arriba6e/instructor_resources/ch11/Hi_res/AAHOSGS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258" y="972457"/>
            <a:ext cx="3310197" cy="5885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media.pearsoncmg.com/alt/myspanishlab/arriba6e/instructor_resources/ch11/Hi_res/AAHOSGQ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455" y="2888360"/>
            <a:ext cx="3268288" cy="3731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Line Callout 1 (Border and Accent Bar) 3"/>
          <p:cNvSpPr/>
          <p:nvPr/>
        </p:nvSpPr>
        <p:spPr>
          <a:xfrm>
            <a:off x="7432815" y="1095391"/>
            <a:ext cx="3765615" cy="827314"/>
          </a:xfrm>
          <a:prstGeom prst="accentBorderCallout1">
            <a:avLst>
              <a:gd name="adj1" fmla="val 18750"/>
              <a:gd name="adj2" fmla="val -8333"/>
              <a:gd name="adj3" fmla="val 189693"/>
              <a:gd name="adj4" fmla="val -71096"/>
            </a:avLst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Eras Bold ITC" panose="020B0907030504020204" pitchFamily="34" charset="0"/>
              </a:rPr>
              <a:t>los </a:t>
            </a:r>
            <a:r>
              <a:rPr lang="en-US" sz="2800" dirty="0" err="1" smtClean="0">
                <a:solidFill>
                  <a:schemeClr val="tx1"/>
                </a:solidFill>
                <a:latin typeface="Eras Bold ITC" panose="020B0907030504020204" pitchFamily="34" charset="0"/>
              </a:rPr>
              <a:t>avisos</a:t>
            </a:r>
            <a:r>
              <a:rPr lang="en-US" sz="2800" dirty="0" smtClean="0">
                <a:solidFill>
                  <a:schemeClr val="tx1"/>
                </a:solidFill>
                <a:latin typeface="Eras Bold ITC" panose="020B0907030504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Eras Bold ITC" panose="020B0907030504020204" pitchFamily="34" charset="0"/>
              </a:rPr>
              <a:t>clasificados</a:t>
            </a:r>
            <a:endParaRPr lang="en-US" sz="2800" dirty="0">
              <a:solidFill>
                <a:schemeClr val="tx1"/>
              </a:solidFill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1233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rta-de-recomendacion-laboral-1-72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885" y="-847216"/>
            <a:ext cx="7209349" cy="9328581"/>
          </a:xfrm>
          <a:prstGeom prst="rect">
            <a:avLst/>
          </a:prstGeom>
        </p:spPr>
      </p:pic>
      <p:pic>
        <p:nvPicPr>
          <p:cNvPr id="2050" name="Picture 2" descr="http://media.pearsoncmg.com/alt/myspanishlab/arriba6e/instructor_resources/ch11/Hi_res/A11-06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76" y="2006204"/>
            <a:ext cx="4150573" cy="5855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Line Callout 1 (Border and Accent Bar) 3"/>
          <p:cNvSpPr/>
          <p:nvPr/>
        </p:nvSpPr>
        <p:spPr>
          <a:xfrm>
            <a:off x="580902" y="506860"/>
            <a:ext cx="3736586" cy="1350221"/>
          </a:xfrm>
          <a:prstGeom prst="accentBorderCallout1">
            <a:avLst>
              <a:gd name="adj1" fmla="val 18750"/>
              <a:gd name="adj2" fmla="val -8333"/>
              <a:gd name="adj3" fmla="val 18352"/>
              <a:gd name="adj4" fmla="val -8175"/>
            </a:avLst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Eras Bold ITC" panose="020B0907030504020204" pitchFamily="34" charset="0"/>
              </a:rPr>
              <a:t>la carta de </a:t>
            </a:r>
            <a:r>
              <a:rPr lang="en-US" sz="2800" dirty="0" err="1" smtClean="0">
                <a:solidFill>
                  <a:schemeClr val="tx1"/>
                </a:solidFill>
                <a:latin typeface="Eras Bold ITC" panose="020B0907030504020204" pitchFamily="34" charset="0"/>
              </a:rPr>
              <a:t>presentación</a:t>
            </a:r>
            <a:endParaRPr lang="en-US" sz="2800" dirty="0">
              <a:solidFill>
                <a:schemeClr val="tx1"/>
              </a:solidFill>
              <a:latin typeface="Eras Bold ITC" panose="020B0907030504020204" pitchFamily="34" charset="0"/>
            </a:endParaRPr>
          </a:p>
        </p:txBody>
      </p:sp>
      <p:sp>
        <p:nvSpPr>
          <p:cNvPr id="5" name="Line Callout 1 (Border and Accent Bar) 4"/>
          <p:cNvSpPr/>
          <p:nvPr/>
        </p:nvSpPr>
        <p:spPr>
          <a:xfrm>
            <a:off x="7208106" y="561958"/>
            <a:ext cx="3736586" cy="1350221"/>
          </a:xfrm>
          <a:prstGeom prst="accentBorderCallout1">
            <a:avLst>
              <a:gd name="adj1" fmla="val 18750"/>
              <a:gd name="adj2" fmla="val -8333"/>
              <a:gd name="adj3" fmla="val 16215"/>
              <a:gd name="adj4" fmla="val -8948"/>
            </a:avLst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Eras Bold ITC" panose="020B0907030504020204" pitchFamily="34" charset="0"/>
              </a:rPr>
              <a:t>la carta de </a:t>
            </a:r>
            <a:r>
              <a:rPr lang="en-US" sz="2800" dirty="0" err="1" smtClean="0">
                <a:solidFill>
                  <a:schemeClr val="tx1"/>
                </a:solidFill>
                <a:latin typeface="Eras Bold ITC" panose="020B0907030504020204" pitchFamily="34" charset="0"/>
              </a:rPr>
              <a:t>recomendación</a:t>
            </a:r>
            <a:endParaRPr lang="en-US" sz="2800" dirty="0">
              <a:solidFill>
                <a:schemeClr val="tx1"/>
              </a:solidFill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850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Callout 1 (Border and Accent Bar) 4"/>
          <p:cNvSpPr/>
          <p:nvPr/>
        </p:nvSpPr>
        <p:spPr>
          <a:xfrm>
            <a:off x="7066550" y="3729167"/>
            <a:ext cx="4463745" cy="899884"/>
          </a:xfrm>
          <a:prstGeom prst="accentBorderCallout1">
            <a:avLst>
              <a:gd name="adj1" fmla="val 18750"/>
              <a:gd name="adj2" fmla="val -8333"/>
              <a:gd name="adj3" fmla="val 20753"/>
              <a:gd name="adj4" fmla="val -9190"/>
            </a:avLst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Eras Bold ITC" panose="020B0907030504020204" pitchFamily="34" charset="0"/>
              </a:rPr>
              <a:t>(</a:t>
            </a:r>
            <a:r>
              <a:rPr lang="en-US" sz="2800" dirty="0" err="1" smtClean="0">
                <a:solidFill>
                  <a:schemeClr val="tx1"/>
                </a:solidFill>
                <a:latin typeface="Eras Bold ITC" panose="020B0907030504020204" pitchFamily="34" charset="0"/>
              </a:rPr>
              <a:t>es</a:t>
            </a:r>
            <a:r>
              <a:rPr lang="en-US" sz="2800" dirty="0" smtClean="0">
                <a:solidFill>
                  <a:schemeClr val="tx1"/>
                </a:solidFill>
                <a:latin typeface="Eras Bold ITC" panose="020B0907030504020204" pitchFamily="34" charset="0"/>
              </a:rPr>
              <a:t> un </a:t>
            </a:r>
            <a:r>
              <a:rPr lang="en-US" sz="2800" dirty="0" err="1" smtClean="0">
                <a:solidFill>
                  <a:schemeClr val="tx1"/>
                </a:solidFill>
                <a:latin typeface="Eras Bold ITC" panose="020B0907030504020204" pitchFamily="34" charset="0"/>
              </a:rPr>
              <a:t>tipo</a:t>
            </a:r>
            <a:r>
              <a:rPr lang="en-US" sz="2800" dirty="0" smtClean="0">
                <a:solidFill>
                  <a:schemeClr val="tx1"/>
                </a:solidFill>
                <a:latin typeface="Eras Bold ITC" panose="020B0907030504020204" pitchFamily="34" charset="0"/>
              </a:rPr>
              <a:t> de </a:t>
            </a:r>
            <a:r>
              <a:rPr lang="en-US" sz="2800" u="sng" dirty="0" err="1" smtClean="0">
                <a:solidFill>
                  <a:schemeClr val="tx1"/>
                </a:solidFill>
                <a:latin typeface="Eras Bold ITC" panose="020B0907030504020204" pitchFamily="34" charset="0"/>
              </a:rPr>
              <a:t>formulario</a:t>
            </a:r>
            <a:r>
              <a:rPr lang="en-US" sz="2800" dirty="0" smtClean="0">
                <a:solidFill>
                  <a:schemeClr val="tx1"/>
                </a:solidFill>
                <a:latin typeface="Eras Bold ITC" panose="020B0907030504020204" pitchFamily="34" charset="0"/>
              </a:rPr>
              <a:t>)</a:t>
            </a:r>
            <a:endParaRPr lang="en-US" sz="2800" dirty="0">
              <a:solidFill>
                <a:schemeClr val="tx1"/>
              </a:solidFill>
              <a:latin typeface="Eras Bold ITC" panose="020B0907030504020204" pitchFamily="34" charset="0"/>
            </a:endParaRPr>
          </a:p>
        </p:txBody>
      </p:sp>
      <p:pic>
        <p:nvPicPr>
          <p:cNvPr id="4098" name="Picture 2" descr="http://media.pearsoncmg.com/alt/myspanishlab/arriba6e/instructor_resources/ch11/Hi_res/A11-05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014" y="786275"/>
            <a:ext cx="6040927" cy="5976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Line Callout 1 (Border and Accent Bar) 3"/>
          <p:cNvSpPr/>
          <p:nvPr/>
        </p:nvSpPr>
        <p:spPr>
          <a:xfrm>
            <a:off x="8094575" y="1615092"/>
            <a:ext cx="3388242" cy="899884"/>
          </a:xfrm>
          <a:prstGeom prst="accentBorderCallout1">
            <a:avLst>
              <a:gd name="adj1" fmla="val 18750"/>
              <a:gd name="adj2" fmla="val -8333"/>
              <a:gd name="adj3" fmla="val 142325"/>
              <a:gd name="adj4" fmla="val -52980"/>
            </a:avLst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Eras Bold ITC" panose="020B0907030504020204" pitchFamily="34" charset="0"/>
              </a:rPr>
              <a:t>la solicitud de </a:t>
            </a:r>
            <a:r>
              <a:rPr lang="en-US" sz="2800" dirty="0" err="1" smtClean="0">
                <a:solidFill>
                  <a:schemeClr val="tx1"/>
                </a:solidFill>
                <a:latin typeface="Eras Bold ITC" panose="020B0907030504020204" pitchFamily="34" charset="0"/>
              </a:rPr>
              <a:t>empleo</a:t>
            </a:r>
            <a:endParaRPr lang="en-US" sz="2800" dirty="0">
              <a:solidFill>
                <a:schemeClr val="tx1"/>
              </a:solidFill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2191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Callout 1 (Border and Accent Bar) 3"/>
          <p:cNvSpPr/>
          <p:nvPr/>
        </p:nvSpPr>
        <p:spPr>
          <a:xfrm>
            <a:off x="7843097" y="1967188"/>
            <a:ext cx="3388242" cy="899884"/>
          </a:xfrm>
          <a:prstGeom prst="accentBorderCallout1">
            <a:avLst>
              <a:gd name="adj1" fmla="val 18750"/>
              <a:gd name="adj2" fmla="val -8333"/>
              <a:gd name="adj3" fmla="val 142325"/>
              <a:gd name="adj4" fmla="val -52980"/>
            </a:avLst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Eras Bold ITC" panose="020B0907030504020204" pitchFamily="34" charset="0"/>
              </a:rPr>
              <a:t>la </a:t>
            </a:r>
            <a:r>
              <a:rPr lang="en-US" sz="2800" dirty="0" err="1" smtClean="0">
                <a:solidFill>
                  <a:schemeClr val="tx1"/>
                </a:solidFill>
                <a:latin typeface="Eras Bold ITC" panose="020B0907030504020204" pitchFamily="34" charset="0"/>
              </a:rPr>
              <a:t>vacante</a:t>
            </a:r>
            <a:endParaRPr lang="en-US" sz="2800" dirty="0">
              <a:solidFill>
                <a:schemeClr val="tx1"/>
              </a:solidFill>
              <a:latin typeface="Eras Bold ITC" panose="020B0907030504020204" pitchFamily="34" charset="0"/>
            </a:endParaRPr>
          </a:p>
        </p:txBody>
      </p:sp>
      <p:pic>
        <p:nvPicPr>
          <p:cNvPr id="5122" name="Picture 2" descr="http://media.pearsoncmg.com/alt/myspanishlab/arriba6e/instructor_resources/ch11/Hi_res/A11-11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749651"/>
            <a:ext cx="4139746" cy="4139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285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6542</TotalTime>
  <Words>298</Words>
  <Application>Microsoft Macintosh PowerPoint</Application>
  <PresentationFormat>Custom</PresentationFormat>
  <Paragraphs>108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Wisp</vt:lpstr>
      <vt:lpstr>*La tarea para hoy*</vt:lpstr>
      <vt:lpstr>PowerPoint Presentation</vt:lpstr>
      <vt:lpstr>PowerPoint Presentation</vt:lpstr>
      <vt:lpstr>¡Así los decimos! El empleo</vt:lpstr>
      <vt:lpstr>La búqueda de empleo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Los beneficios del empleo</vt:lpstr>
      <vt:lpstr>Los beneficios del empleo</vt:lpstr>
      <vt:lpstr>Los beneficios del empleo</vt:lpstr>
      <vt:lpstr>Los beneficios del empleo</vt:lpstr>
      <vt:lpstr>Los beneficios del empleo</vt:lpstr>
      <vt:lpstr>Otras cosas con el empleo</vt:lpstr>
      <vt:lpstr>Otras cosas con el empleo</vt:lpstr>
      <vt:lpstr>Otras cosas con el empleo</vt:lpstr>
      <vt:lpstr>Otras cosas con el empleo</vt:lpstr>
      <vt:lpstr>Otras cosas con el empleo</vt:lpstr>
      <vt:lpstr>Otras cosas con el empleo</vt:lpstr>
      <vt:lpstr>Otras cosas con el empleo</vt:lpstr>
      <vt:lpstr>Otras cosas con el empleo</vt:lpstr>
      <vt:lpstr>Otras cosas con el empleo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¡Así los decimos! El empleo</dc:title>
  <dc:creator>Gisela Diaz</dc:creator>
  <cp:lastModifiedBy>Rosemarie Payne</cp:lastModifiedBy>
  <cp:revision>35</cp:revision>
  <cp:lastPrinted>2016-10-27T14:51:55Z</cp:lastPrinted>
  <dcterms:created xsi:type="dcterms:W3CDTF">2016-03-06T15:27:52Z</dcterms:created>
  <dcterms:modified xsi:type="dcterms:W3CDTF">2016-10-31T02:39:30Z</dcterms:modified>
</cp:coreProperties>
</file>