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76" r:id="rId4"/>
    <p:sldId id="277" r:id="rId5"/>
    <p:sldId id="259" r:id="rId6"/>
    <p:sldId id="260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8" y="-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El presente de subjuntivo:</a:t>
            </a:r>
            <a:br>
              <a:rPr lang="es-ES" dirty="0" smtClean="0"/>
            </a:br>
            <a:r>
              <a:rPr lang="es-VE" dirty="0" smtClean="0"/>
              <a:t>¿cuándo lo usamos</a:t>
            </a:r>
            <a:r>
              <a:rPr lang="en-US" dirty="0" smtClean="0"/>
              <a:t>? Para…</a:t>
            </a:r>
            <a:endParaRPr 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672" y="1853248"/>
            <a:ext cx="8229600" cy="4525962"/>
          </a:xfrm>
        </p:spPr>
        <p:txBody>
          <a:bodyPr/>
          <a:lstStyle/>
          <a:p>
            <a:pPr eaLnBrk="1" hangingPunct="1"/>
            <a:r>
              <a:rPr lang="es-ES" sz="2800" dirty="0"/>
              <a:t>Expresar deseos y esperanzas</a:t>
            </a:r>
            <a:r>
              <a:rPr lang="es-ES" sz="2800" dirty="0" smtClean="0"/>
              <a:t>.</a:t>
            </a:r>
          </a:p>
          <a:p>
            <a:pPr eaLnBrk="1" hangingPunct="1"/>
            <a:r>
              <a:rPr lang="es-ES" sz="2800" dirty="0"/>
              <a:t>Influenciar las acciones de otros: dar consejos, pedir, prohibir, recomendar…</a:t>
            </a:r>
          </a:p>
          <a:p>
            <a:pPr eaLnBrk="1" hangingPunct="1"/>
            <a:r>
              <a:rPr lang="es-ES" sz="2800" dirty="0" smtClean="0"/>
              <a:t>Expresar emociones</a:t>
            </a:r>
            <a:endParaRPr lang="es-ES" sz="2800" dirty="0"/>
          </a:p>
          <a:p>
            <a:pPr eaLnBrk="1" hangingPunct="1"/>
            <a:r>
              <a:rPr lang="es-ES" sz="2800" b="1" dirty="0" smtClean="0">
                <a:solidFill>
                  <a:srgbClr val="FF0000"/>
                </a:solidFill>
              </a:rPr>
              <a:t>Expresar dudas</a:t>
            </a:r>
          </a:p>
          <a:p>
            <a:pPr eaLnBrk="1" hangingPunct="1">
              <a:buFontTx/>
              <a:buNone/>
            </a:pPr>
            <a:endParaRPr lang="es-ES" sz="4000" dirty="0"/>
          </a:p>
          <a:p>
            <a:pPr eaLnBrk="1" hangingPunct="1"/>
            <a:endParaRPr lang="es-ES" dirty="0" smtClean="0"/>
          </a:p>
        </p:txBody>
      </p:sp>
      <p:pic>
        <p:nvPicPr>
          <p:cNvPr id="3076" name="Picture 4" descr="MC9003912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489" y="3426470"/>
            <a:ext cx="33845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74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4978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827088"/>
            <a:ext cx="406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dudoso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1390651"/>
            <a:ext cx="4165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cierto</a:t>
            </a:r>
            <a:endParaRPr lang="en-US" sz="3200" dirty="0" smtClean="0"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1" y="2020888"/>
            <a:ext cx="37295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increíble</a:t>
            </a:r>
            <a:endParaRPr lang="en-US" sz="3200" dirty="0" smtClean="0">
              <a:cs typeface="+mn-cs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09600" y="2655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verdad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2800" y="304801"/>
            <a:ext cx="497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Require </a:t>
            </a:r>
            <a:r>
              <a:rPr lang="en-US" b="1" i="1" u="sng" dirty="0" smtClean="0">
                <a:solidFill>
                  <a:srgbClr val="FFFFFF"/>
                </a:solidFill>
                <a:cs typeface="+mn-cs"/>
              </a:rPr>
              <a:t>Subjunctive</a:t>
            </a: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4978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502400" y="827088"/>
            <a:ext cx="37592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dudoso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02400" y="1371601"/>
            <a:ext cx="32512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cierto</a:t>
            </a:r>
            <a:endParaRPr lang="en-US" sz="3200" dirty="0" smtClean="0"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02400" y="1981201"/>
            <a:ext cx="4165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increíble</a:t>
            </a:r>
            <a:endParaRPr lang="en-US" sz="3200" dirty="0" smtClean="0"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02400" y="2655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verdad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02400" y="304801"/>
            <a:ext cx="497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Require </a:t>
            </a:r>
            <a:r>
              <a:rPr lang="en-US" b="1" i="1" u="sng" dirty="0" smtClean="0">
                <a:solidFill>
                  <a:srgbClr val="FFFFFF"/>
                </a:solidFill>
                <a:cs typeface="+mn-cs"/>
              </a:rPr>
              <a:t>Indicative</a:t>
            </a: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: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9600" y="32654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Dudo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02400" y="32654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dudo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09601" y="3875088"/>
            <a:ext cx="34247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pienso</a:t>
            </a:r>
            <a:endParaRPr lang="en-US" sz="3200" dirty="0" smtClean="0">
              <a:cs typeface="+mn-cs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9600" y="4495801"/>
            <a:ext cx="248073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creo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09600" y="5105401"/>
            <a:ext cx="568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No </a:t>
            </a:r>
            <a:r>
              <a:rPr lang="en-US" b="1" dirty="0" err="1" smtClean="0">
                <a:cs typeface="+mn-cs"/>
              </a:rPr>
              <a:t>estoy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seguro</a:t>
            </a:r>
            <a:r>
              <a:rPr lang="en-US" b="1" dirty="0" smtClean="0">
                <a:cs typeface="+mn-cs"/>
              </a:rPr>
              <a:t>/a </a:t>
            </a:r>
            <a:r>
              <a:rPr lang="en-US" dirty="0" smtClean="0">
                <a:cs typeface="+mn-cs"/>
              </a:rPr>
              <a:t>(de)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502400" y="3886201"/>
            <a:ext cx="3860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Pienso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502400" y="4495801"/>
            <a:ext cx="3860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Creo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r>
              <a:rPr lang="en-US" sz="3200" b="1" dirty="0" smtClean="0">
                <a:cs typeface="+mn-cs"/>
              </a:rPr>
              <a:t> 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502400" y="5105401"/>
            <a:ext cx="4673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err="1" smtClean="0">
                <a:cs typeface="+mn-cs"/>
              </a:rPr>
              <a:t>Estoy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seguro</a:t>
            </a:r>
            <a:r>
              <a:rPr lang="en-US" b="1" dirty="0" smtClean="0">
                <a:cs typeface="+mn-cs"/>
              </a:rPr>
              <a:t>/a (de)</a:t>
            </a:r>
          </a:p>
        </p:txBody>
      </p:sp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711200" y="5715000"/>
            <a:ext cx="11176000" cy="1143000"/>
          </a:xfrm>
        </p:spPr>
        <p:txBody>
          <a:bodyPr/>
          <a:lstStyle/>
          <a:p>
            <a:pPr>
              <a:defRPr/>
            </a:pPr>
            <a:r>
              <a:rPr lang="en-US" sz="3600" i="1" dirty="0"/>
              <a:t>***No </a:t>
            </a:r>
            <a:r>
              <a:rPr lang="en-US" sz="3600" i="1" dirty="0" err="1"/>
              <a:t>te</a:t>
            </a:r>
            <a:r>
              <a:rPr lang="en-US" sz="3600" i="1" dirty="0"/>
              <a:t> </a:t>
            </a:r>
            <a:r>
              <a:rPr lang="en-US" sz="3600" i="1" dirty="0" err="1"/>
              <a:t>olvides</a:t>
            </a:r>
            <a:r>
              <a:rPr lang="en-US" sz="3600" i="1" dirty="0"/>
              <a:t> de </a:t>
            </a:r>
            <a:r>
              <a:rPr lang="en-US" sz="3600" i="1" dirty="0" err="1"/>
              <a:t>usar</a:t>
            </a:r>
            <a:r>
              <a:rPr lang="en-US" sz="3600" i="1" dirty="0"/>
              <a:t> “</a:t>
            </a:r>
            <a:r>
              <a:rPr lang="en-US" sz="3600" i="1" dirty="0" err="1"/>
              <a:t>que</a:t>
            </a:r>
            <a:r>
              <a:rPr lang="en-US" sz="3600" i="1" dirty="0"/>
              <a:t>” con </a:t>
            </a:r>
            <a:r>
              <a:rPr lang="en-US" sz="3600" i="1" dirty="0" err="1"/>
              <a:t>todas</a:t>
            </a:r>
            <a:r>
              <a:rPr lang="en-US" sz="3600" i="1" dirty="0"/>
              <a:t>!***</a:t>
            </a:r>
            <a:endParaRPr lang="en-US" sz="3600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0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1447800"/>
            <a:ext cx="9626776" cy="3329581"/>
          </a:xfrm>
        </p:spPr>
        <p:txBody>
          <a:bodyPr/>
          <a:lstStyle/>
          <a:p>
            <a:r>
              <a:rPr lang="es-ES" sz="4400" b="1" dirty="0" smtClean="0"/>
              <a:t>Función</a:t>
            </a:r>
            <a:r>
              <a:rPr lang="es-ES" sz="4400" dirty="0" smtClean="0"/>
              <a:t>: Expresar </a:t>
            </a:r>
            <a:r>
              <a:rPr lang="es-ES" sz="4400" dirty="0"/>
              <a:t>dudas</a:t>
            </a:r>
            <a:br>
              <a:rPr lang="es-ES" sz="4400" dirty="0"/>
            </a:br>
            <a:r>
              <a:rPr lang="es-ES" sz="4400" b="1" dirty="0"/>
              <a:t>Forma</a:t>
            </a:r>
            <a:r>
              <a:rPr lang="es-ES" sz="4400" dirty="0"/>
              <a:t>: </a:t>
            </a:r>
            <a:r>
              <a:rPr lang="es-ES" sz="4400" dirty="0" smtClean="0"/>
              <a:t>El presente del subjuntivo con </a:t>
            </a:r>
            <a:r>
              <a:rPr lang="es-ES" sz="4400" dirty="0"/>
              <a:t>expresiones de duda</a:t>
            </a:r>
            <a:br>
              <a:rPr lang="es-ES" sz="4400" dirty="0"/>
            </a:br>
            <a:endParaRPr lang="es-ES" sz="4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1433" y="4777381"/>
            <a:ext cx="8825658" cy="861420"/>
          </a:xfrm>
        </p:spPr>
        <p:txBody>
          <a:bodyPr/>
          <a:lstStyle/>
          <a:p>
            <a:pPr eaLnBrk="1" hangingPunct="1"/>
            <a:r>
              <a:rPr lang="es-ES" dirty="0" err="1" smtClean="0"/>
              <a:t>Cap</a:t>
            </a:r>
            <a:r>
              <a:rPr lang="es-VE" dirty="0" err="1" smtClean="0"/>
              <a:t>ítulo</a:t>
            </a:r>
            <a:r>
              <a:rPr lang="es-VE" dirty="0" smtClean="0"/>
              <a:t> 10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3876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81200"/>
            <a:ext cx="11582400" cy="458972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04800" y="306388"/>
            <a:ext cx="1158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3400" dirty="0" smtClean="0">
                <a:solidFill>
                  <a:srgbClr val="FFFFFF"/>
                </a:solidFill>
                <a:cs typeface="+mn-cs"/>
              </a:rPr>
              <a:t>El </a:t>
            </a:r>
            <a:r>
              <a:rPr lang="en-US" sz="3400" dirty="0" err="1" smtClean="0">
                <a:solidFill>
                  <a:srgbClr val="FFFFFF"/>
                </a:solidFill>
                <a:cs typeface="+mn-cs"/>
              </a:rPr>
              <a:t>Subjuntivo</a:t>
            </a:r>
            <a:r>
              <a:rPr lang="en-US" sz="34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3400" dirty="0" err="1" smtClean="0">
                <a:solidFill>
                  <a:srgbClr val="FFFFFF"/>
                </a:solidFill>
                <a:cs typeface="+mn-cs"/>
              </a:rPr>
              <a:t>cuando</a:t>
            </a:r>
            <a:r>
              <a:rPr lang="en-US" sz="3400" dirty="0" smtClean="0">
                <a:solidFill>
                  <a:srgbClr val="FFFFFF"/>
                </a:solidFill>
                <a:cs typeface="+mn-cs"/>
              </a:rPr>
              <a:t> hay </a:t>
            </a:r>
            <a:r>
              <a:rPr lang="en-US" sz="3400" b="1" u="sng" dirty="0" err="1" smtClean="0">
                <a:solidFill>
                  <a:srgbClr val="FFFFFF"/>
                </a:solidFill>
                <a:cs typeface="+mn-cs"/>
              </a:rPr>
              <a:t>Dudas</a:t>
            </a:r>
            <a:endParaRPr lang="en-US" sz="3400" b="1" u="sng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09600" y="942881"/>
            <a:ext cx="111760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FFFFFF"/>
                </a:solidFill>
              </a:rPr>
              <a:t>Necesitas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usar</a:t>
            </a:r>
            <a:r>
              <a:rPr lang="en-US" sz="2000" dirty="0" smtClean="0">
                <a:solidFill>
                  <a:srgbClr val="FFFFFF"/>
                </a:solidFill>
              </a:rPr>
              <a:t> el </a:t>
            </a:r>
            <a:r>
              <a:rPr lang="en-US" sz="2000" dirty="0" err="1" smtClean="0">
                <a:solidFill>
                  <a:srgbClr val="FFFFFF"/>
                </a:solidFill>
              </a:rPr>
              <a:t>subjuntivo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cuando</a:t>
            </a:r>
            <a:r>
              <a:rPr lang="en-US" sz="2000" dirty="0" smtClean="0">
                <a:solidFill>
                  <a:srgbClr val="FFFFFF"/>
                </a:solidFill>
              </a:rPr>
              <a:t> hay </a:t>
            </a:r>
            <a:r>
              <a:rPr lang="en-US" sz="2000" dirty="0" err="1" smtClean="0">
                <a:solidFill>
                  <a:srgbClr val="FFFFFF"/>
                </a:solidFill>
              </a:rPr>
              <a:t>dudas</a:t>
            </a:r>
            <a:endParaRPr lang="en-US" sz="2000" dirty="0" smtClean="0">
              <a:solidFill>
                <a:srgbClr val="FFFFFF"/>
              </a:solidFill>
              <a:cs typeface="+mn-cs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FFFFFF"/>
                </a:solidFill>
                <a:cs typeface="+mn-cs"/>
              </a:rPr>
              <a:t>Estos</a:t>
            </a:r>
            <a:r>
              <a:rPr lang="en-US" sz="200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cs typeface="+mn-cs"/>
              </a:rPr>
              <a:t>verbos</a:t>
            </a:r>
            <a:r>
              <a:rPr lang="en-US" sz="2000" dirty="0" smtClean="0">
                <a:solidFill>
                  <a:srgbClr val="FFFFFF"/>
                </a:solidFill>
                <a:cs typeface="+mn-cs"/>
              </a:rPr>
              <a:t> NO </a:t>
            </a:r>
            <a:r>
              <a:rPr lang="en-US" sz="2000" dirty="0" err="1" smtClean="0">
                <a:solidFill>
                  <a:srgbClr val="FFFFFF"/>
                </a:solidFill>
                <a:cs typeface="+mn-cs"/>
              </a:rPr>
              <a:t>necesitan</a:t>
            </a:r>
            <a:r>
              <a:rPr lang="en-US" sz="2000" dirty="0" smtClean="0">
                <a:solidFill>
                  <a:srgbClr val="FFFFFF"/>
                </a:solidFill>
                <a:cs typeface="+mn-cs"/>
              </a:rPr>
              <a:t> un </a:t>
            </a:r>
            <a:r>
              <a:rPr lang="en-US" sz="2000" dirty="0" err="1" smtClean="0">
                <a:solidFill>
                  <a:srgbClr val="FFFFFF"/>
                </a:solidFill>
                <a:cs typeface="+mn-cs"/>
              </a:rPr>
              <a:t>cambio</a:t>
            </a:r>
            <a:r>
              <a:rPr lang="en-US" sz="2000" dirty="0" smtClean="0">
                <a:solidFill>
                  <a:srgbClr val="FFFFFF"/>
                </a:solidFill>
                <a:cs typeface="+mn-cs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cs typeface="+mn-cs"/>
              </a:rPr>
              <a:t>sujeto</a:t>
            </a:r>
            <a:endParaRPr lang="en-US" sz="2000" dirty="0" smtClean="0">
              <a:solidFill>
                <a:srgbClr val="FFFFFF"/>
              </a:solidFill>
              <a:cs typeface="+mn-cs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FFFFFF"/>
                </a:solidFill>
              </a:rPr>
              <a:t>Aquí</a:t>
            </a:r>
            <a:r>
              <a:rPr lang="en-US" sz="2000" dirty="0" smtClean="0">
                <a:solidFill>
                  <a:srgbClr val="FFFFFF"/>
                </a:solidFill>
              </a:rPr>
              <a:t> hay </a:t>
            </a:r>
            <a:r>
              <a:rPr lang="en-US" sz="2000" dirty="0" err="1" smtClean="0">
                <a:solidFill>
                  <a:srgbClr val="FFFFFF"/>
                </a:solidFill>
              </a:rPr>
              <a:t>ejemplos</a:t>
            </a:r>
            <a:r>
              <a:rPr lang="en-US" sz="2000" dirty="0" smtClean="0">
                <a:solidFill>
                  <a:srgbClr val="FFFFFF"/>
                </a:solidFill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</a:rPr>
              <a:t>verbos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que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expresan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dudas</a:t>
            </a:r>
            <a:r>
              <a:rPr lang="en-US" sz="2000" dirty="0" smtClean="0">
                <a:solidFill>
                  <a:srgbClr val="FFFFFF"/>
                </a:solidFill>
              </a:rPr>
              <a:t>:</a:t>
            </a:r>
            <a:endParaRPr lang="en-US" sz="20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016000" y="2057401"/>
            <a:ext cx="248073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dudar</a:t>
            </a:r>
            <a:r>
              <a:rPr lang="en-US" sz="3200" b="1" dirty="0" smtClean="0">
                <a:cs typeface="+mn-cs"/>
              </a:rPr>
              <a:t>=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016000" y="2362201"/>
            <a:ext cx="248073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negar</a:t>
            </a:r>
            <a:r>
              <a:rPr lang="en-US" sz="3200" dirty="0" smtClean="0">
                <a:cs typeface="+mn-cs"/>
              </a:rPr>
              <a:t> (</a:t>
            </a:r>
            <a:r>
              <a:rPr lang="en-US" sz="3200" dirty="0" err="1" smtClean="0">
                <a:cs typeface="+mn-cs"/>
              </a:rPr>
              <a:t>ie</a:t>
            </a:r>
            <a:r>
              <a:rPr lang="en-US" sz="3200" dirty="0" smtClean="0">
                <a:cs typeface="+mn-cs"/>
              </a:rPr>
              <a:t>)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016001" y="2732088"/>
            <a:ext cx="34247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no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pensar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dirty="0" smtClean="0">
                <a:cs typeface="+mn-cs"/>
              </a:rPr>
              <a:t>(</a:t>
            </a:r>
            <a:r>
              <a:rPr lang="en-US" sz="3200" dirty="0" err="1" smtClean="0">
                <a:cs typeface="+mn-cs"/>
              </a:rPr>
              <a:t>ie</a:t>
            </a:r>
            <a:r>
              <a:rPr lang="en-US" sz="3200" dirty="0" smtClean="0">
                <a:cs typeface="+mn-cs"/>
              </a:rPr>
              <a:t>)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1016000" y="3048001"/>
            <a:ext cx="248073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no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creer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1016000" y="3352801"/>
            <a:ext cx="568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no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estar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seguro</a:t>
            </a:r>
            <a:r>
              <a:rPr lang="en-US" sz="3200" b="1" dirty="0" smtClean="0">
                <a:cs typeface="+mn-cs"/>
              </a:rPr>
              <a:t>/a </a:t>
            </a:r>
            <a:r>
              <a:rPr lang="en-US" sz="3200" dirty="0" smtClean="0">
                <a:cs typeface="+mn-cs"/>
              </a:rPr>
              <a:t>(de)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2863851" y="2060576"/>
            <a:ext cx="2520949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to doubt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2743693" y="2362201"/>
            <a:ext cx="2520949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=to deny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546120" y="2743201"/>
            <a:ext cx="3556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=to not think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2946400" y="3048001"/>
            <a:ext cx="4876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=to not believe</a:t>
            </a:r>
          </a:p>
        </p:txBody>
      </p:sp>
      <p:sp>
        <p:nvSpPr>
          <p:cNvPr id="124956" name="Text Box 28"/>
          <p:cNvSpPr txBox="1">
            <a:spLocks noChangeArrowheads="1"/>
          </p:cNvSpPr>
          <p:nvPr/>
        </p:nvSpPr>
        <p:spPr bwMode="auto">
          <a:xfrm>
            <a:off x="4910319" y="3352801"/>
            <a:ext cx="5384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=to not be sure (of)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16000" y="4560888"/>
            <a:ext cx="31496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dudoso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16000" y="5322888"/>
            <a:ext cx="32512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No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cierto</a:t>
            </a:r>
            <a:endParaRPr lang="en-US" sz="3200" dirty="0" smtClean="0"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16001" y="4941888"/>
            <a:ext cx="34247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increíble</a:t>
            </a:r>
            <a:endParaRPr lang="en-US" sz="3200" dirty="0" smtClean="0"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16000" y="5703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cs typeface="+mn-cs"/>
              </a:rPr>
              <a:t>No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verdad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982981" y="4560888"/>
            <a:ext cx="42672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=It’s doubtful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01674" y="5322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=It’s not certain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117424" y="4932364"/>
            <a:ext cx="4572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=It’s incredible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422445" y="5703888"/>
            <a:ext cx="33612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dirty="0" smtClean="0">
                <a:cs typeface="+mn-cs"/>
              </a:rPr>
              <a:t>=It’s not true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117600" y="4114801"/>
            <a:ext cx="5384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i="1" u="sng" dirty="0" smtClean="0">
                <a:cs typeface="+mn-cs"/>
              </a:rPr>
              <a:t>(</a:t>
            </a:r>
            <a:r>
              <a:rPr lang="en-US" sz="3200" i="1" u="sng" dirty="0" err="1" smtClean="0">
                <a:cs typeface="+mn-cs"/>
              </a:rPr>
              <a:t>frases</a:t>
            </a:r>
            <a:r>
              <a:rPr lang="en-US" sz="3200" i="1" u="sng" dirty="0" smtClean="0">
                <a:cs typeface="+mn-cs"/>
              </a:rPr>
              <a:t> </a:t>
            </a:r>
            <a:r>
              <a:rPr lang="en-US" sz="3200" i="1" u="sng" dirty="0" err="1" smtClean="0">
                <a:cs typeface="+mn-cs"/>
              </a:rPr>
              <a:t>impersonales</a:t>
            </a:r>
            <a:r>
              <a:rPr lang="en-US" sz="3200" i="1" u="sng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3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  <p:bldP spid="124935" grpId="0"/>
      <p:bldP spid="124938" grpId="0"/>
      <p:bldP spid="124939" grpId="0"/>
      <p:bldP spid="124943" grpId="0"/>
      <p:bldP spid="124944" grpId="0"/>
      <p:bldP spid="124949" grpId="0"/>
      <p:bldP spid="124950" grpId="0"/>
      <p:bldP spid="124951" grpId="0"/>
      <p:bldP spid="124955" grpId="0"/>
      <p:bldP spid="12495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4978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827088"/>
            <a:ext cx="406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dudoso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1390651"/>
            <a:ext cx="4165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cierto</a:t>
            </a:r>
            <a:endParaRPr lang="en-US" sz="3200" dirty="0" smtClean="0"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1" y="2020888"/>
            <a:ext cx="37295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increíble</a:t>
            </a:r>
            <a:endParaRPr lang="en-US" sz="3200" dirty="0" smtClean="0">
              <a:cs typeface="+mn-cs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09600" y="2655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verdad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2800" y="304801"/>
            <a:ext cx="497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Require </a:t>
            </a:r>
            <a:r>
              <a:rPr lang="en-US" b="1" i="1" u="sng" dirty="0" smtClean="0">
                <a:solidFill>
                  <a:srgbClr val="FFFFFF"/>
                </a:solidFill>
                <a:cs typeface="+mn-cs"/>
              </a:rPr>
              <a:t>Subjunctive</a:t>
            </a: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4978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502400" y="827088"/>
            <a:ext cx="37592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dudoso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02400" y="1371601"/>
            <a:ext cx="32512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cierto</a:t>
            </a:r>
            <a:endParaRPr lang="en-US" sz="3200" dirty="0" smtClean="0"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02400" y="1981201"/>
            <a:ext cx="4165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increíble</a:t>
            </a:r>
            <a:endParaRPr lang="en-US" sz="3200" dirty="0" smtClean="0"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02400" y="26558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Es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verdad</a:t>
            </a:r>
            <a:endParaRPr lang="en-US" sz="3200" b="1" dirty="0" smtClean="0">
              <a:cs typeface="+mn-c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02400" y="304801"/>
            <a:ext cx="497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Require </a:t>
            </a:r>
            <a:r>
              <a:rPr lang="en-US" b="1" i="1" u="sng" dirty="0" smtClean="0">
                <a:solidFill>
                  <a:srgbClr val="FFFFFF"/>
                </a:solidFill>
                <a:cs typeface="+mn-cs"/>
              </a:rPr>
              <a:t>Indicative</a:t>
            </a:r>
            <a:r>
              <a:rPr lang="en-US" b="1" i="1" dirty="0" smtClean="0">
                <a:solidFill>
                  <a:srgbClr val="FFFFFF"/>
                </a:solidFill>
                <a:cs typeface="+mn-cs"/>
              </a:rPr>
              <a:t>: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9600" y="32654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Dudo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02400" y="3265488"/>
            <a:ext cx="3860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dudo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09601" y="3875088"/>
            <a:ext cx="342476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pienso</a:t>
            </a:r>
            <a:endParaRPr lang="en-US" sz="3200" dirty="0" smtClean="0">
              <a:cs typeface="+mn-cs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9600" y="4495801"/>
            <a:ext cx="248073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cs typeface="+mn-cs"/>
              </a:rPr>
              <a:t>No </a:t>
            </a:r>
            <a:r>
              <a:rPr lang="en-US" sz="3200" b="1" dirty="0" err="1" smtClean="0">
                <a:cs typeface="+mn-cs"/>
              </a:rPr>
              <a:t>creo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09600" y="5105401"/>
            <a:ext cx="5689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No </a:t>
            </a:r>
            <a:r>
              <a:rPr lang="en-US" b="1" dirty="0" err="1" smtClean="0">
                <a:cs typeface="+mn-cs"/>
              </a:rPr>
              <a:t>estoy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seguro</a:t>
            </a:r>
            <a:r>
              <a:rPr lang="en-US" b="1" dirty="0" smtClean="0">
                <a:cs typeface="+mn-cs"/>
              </a:rPr>
              <a:t>/a </a:t>
            </a:r>
            <a:r>
              <a:rPr lang="en-US" dirty="0" smtClean="0">
                <a:cs typeface="+mn-cs"/>
              </a:rPr>
              <a:t>(de)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502400" y="3886201"/>
            <a:ext cx="3860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Pienso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endParaRPr lang="en-US" sz="3200" b="1" dirty="0" smtClean="0">
              <a:cs typeface="+mn-cs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502400" y="4495801"/>
            <a:ext cx="3860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 err="1" smtClean="0">
                <a:cs typeface="+mn-cs"/>
              </a:rPr>
              <a:t>Creo</a:t>
            </a:r>
            <a:r>
              <a:rPr lang="en-US" sz="3200" b="1" dirty="0" smtClean="0">
                <a:cs typeface="+mn-cs"/>
              </a:rPr>
              <a:t> </a:t>
            </a:r>
            <a:r>
              <a:rPr lang="en-US" sz="3200" b="1" dirty="0" err="1" smtClean="0">
                <a:cs typeface="+mn-cs"/>
              </a:rPr>
              <a:t>que</a:t>
            </a:r>
            <a:r>
              <a:rPr lang="en-US" sz="3200" b="1" dirty="0" smtClean="0">
                <a:cs typeface="+mn-cs"/>
              </a:rPr>
              <a:t> 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502400" y="5105401"/>
            <a:ext cx="4673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="1" dirty="0" err="1" smtClean="0">
                <a:cs typeface="+mn-cs"/>
              </a:rPr>
              <a:t>Estoy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err="1" smtClean="0">
                <a:cs typeface="+mn-cs"/>
              </a:rPr>
              <a:t>seguro</a:t>
            </a:r>
            <a:r>
              <a:rPr lang="en-US" b="1" dirty="0" smtClean="0">
                <a:cs typeface="+mn-cs"/>
              </a:rPr>
              <a:t>/a (de)</a:t>
            </a:r>
          </a:p>
        </p:txBody>
      </p:sp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406400" y="5715000"/>
            <a:ext cx="11176000" cy="1143000"/>
          </a:xfrm>
        </p:spPr>
        <p:txBody>
          <a:bodyPr/>
          <a:lstStyle/>
          <a:p>
            <a:pPr>
              <a:defRPr/>
            </a:pPr>
            <a:r>
              <a:rPr lang="en-US" sz="3600" i="1" dirty="0" smtClean="0">
                <a:cs typeface="+mj-cs"/>
              </a:rPr>
              <a:t>***No </a:t>
            </a:r>
            <a:r>
              <a:rPr lang="en-US" sz="3600" i="1" dirty="0" err="1" smtClean="0">
                <a:cs typeface="+mj-cs"/>
              </a:rPr>
              <a:t>te</a:t>
            </a:r>
            <a:r>
              <a:rPr lang="en-US" sz="3600" i="1" dirty="0" smtClean="0">
                <a:cs typeface="+mj-cs"/>
              </a:rPr>
              <a:t> </a:t>
            </a:r>
            <a:r>
              <a:rPr lang="en-US" sz="3600" i="1" dirty="0" err="1" smtClean="0">
                <a:cs typeface="+mj-cs"/>
              </a:rPr>
              <a:t>olvides</a:t>
            </a:r>
            <a:r>
              <a:rPr lang="en-US" sz="3600" i="1" dirty="0" smtClean="0">
                <a:cs typeface="+mj-cs"/>
              </a:rPr>
              <a:t> de </a:t>
            </a:r>
            <a:r>
              <a:rPr lang="en-US" sz="3600" i="1" dirty="0" err="1" smtClean="0">
                <a:cs typeface="+mj-cs"/>
              </a:rPr>
              <a:t>usar</a:t>
            </a:r>
            <a:r>
              <a:rPr lang="en-US" sz="3600" i="1" dirty="0" smtClean="0">
                <a:cs typeface="+mj-cs"/>
              </a:rPr>
              <a:t> “</a:t>
            </a:r>
            <a:r>
              <a:rPr lang="en-US" sz="3600" i="1" dirty="0" err="1" smtClean="0">
                <a:cs typeface="+mj-cs"/>
              </a:rPr>
              <a:t>que</a:t>
            </a:r>
            <a:r>
              <a:rPr lang="en-US" sz="3600" i="1" dirty="0" smtClean="0">
                <a:cs typeface="+mj-cs"/>
              </a:rPr>
              <a:t>” con </a:t>
            </a:r>
            <a:r>
              <a:rPr lang="en-US" sz="3600" i="1" dirty="0" err="1" smtClean="0">
                <a:cs typeface="+mj-cs"/>
              </a:rPr>
              <a:t>todas</a:t>
            </a:r>
            <a:r>
              <a:rPr lang="en-US" sz="3600" i="1" dirty="0" smtClean="0">
                <a:cs typeface="+mj-cs"/>
              </a:rPr>
              <a:t>!***</a:t>
            </a:r>
            <a:endParaRPr lang="en-US" sz="3600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2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Usamos el subjuntivo cuando: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701" y="1293908"/>
            <a:ext cx="10278921" cy="48089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800" dirty="0"/>
              <a:t>El primer verbo expresa duda: </a:t>
            </a:r>
            <a:r>
              <a:rPr lang="es-ES" sz="2800" b="1" dirty="0">
                <a:solidFill>
                  <a:srgbClr val="FF0000"/>
                </a:solidFill>
              </a:rPr>
              <a:t>D</a:t>
            </a:r>
            <a:r>
              <a:rPr lang="es-ES" sz="2800" b="1" dirty="0" smtClean="0">
                <a:solidFill>
                  <a:srgbClr val="FF0000"/>
                </a:solidFill>
              </a:rPr>
              <a:t>udo que…</a:t>
            </a:r>
            <a:endParaRPr lang="es-ES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dirty="0"/>
              <a:t>Expresiones impersonales: </a:t>
            </a:r>
            <a:endParaRPr lang="es-E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		Es </a:t>
            </a:r>
            <a:r>
              <a:rPr lang="es-ES" sz="2800" b="1" dirty="0">
                <a:solidFill>
                  <a:srgbClr val="FF0000"/>
                </a:solidFill>
              </a:rPr>
              <a:t>dudoso que</a:t>
            </a:r>
            <a:r>
              <a:rPr lang="es-ES" sz="2800" b="1" dirty="0" smtClean="0">
                <a:solidFill>
                  <a:srgbClr val="FF0000"/>
                </a:solidFill>
              </a:rPr>
              <a:t>… </a:t>
            </a:r>
            <a:r>
              <a:rPr lang="es-ES" sz="2800" b="1" dirty="0">
                <a:solidFill>
                  <a:srgbClr val="FF0000"/>
                </a:solidFill>
              </a:rPr>
              <a:t>		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		Es </a:t>
            </a:r>
            <a:r>
              <a:rPr lang="es-ES" sz="2800" b="1" dirty="0" err="1">
                <a:solidFill>
                  <a:srgbClr val="FF0000"/>
                </a:solidFill>
              </a:rPr>
              <a:t>dificil</a:t>
            </a:r>
            <a:r>
              <a:rPr lang="es-ES" sz="2800" b="1" dirty="0">
                <a:solidFill>
                  <a:srgbClr val="FF0000"/>
                </a:solidFill>
              </a:rPr>
              <a:t> que</a:t>
            </a:r>
            <a:r>
              <a:rPr lang="es-ES" sz="2800" b="1" dirty="0" smtClean="0">
                <a:solidFill>
                  <a:srgbClr val="FF0000"/>
                </a:solidFill>
              </a:rPr>
              <a:t>…</a:t>
            </a:r>
            <a:r>
              <a:rPr lang="es-ES" sz="2800" b="1" dirty="0">
                <a:solidFill>
                  <a:srgbClr val="FF0000"/>
                </a:solidFill>
              </a:rPr>
              <a:t>	</a:t>
            </a:r>
            <a:r>
              <a:rPr lang="es-ES" sz="2800" b="1" dirty="0" smtClean="0">
                <a:solidFill>
                  <a:srgbClr val="FF0000"/>
                </a:solidFill>
              </a:rPr>
              <a:t>	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FF0000"/>
                </a:solidFill>
              </a:rPr>
              <a:t>	</a:t>
            </a:r>
            <a:r>
              <a:rPr lang="es-ES" sz="2800" b="1" dirty="0" smtClean="0">
                <a:solidFill>
                  <a:srgbClr val="FF0000"/>
                </a:solidFill>
              </a:rPr>
              <a:t>	(No</a:t>
            </a:r>
            <a:r>
              <a:rPr lang="es-ES" sz="2800" b="1" dirty="0">
                <a:solidFill>
                  <a:srgbClr val="FF0000"/>
                </a:solidFill>
              </a:rPr>
              <a:t>) </a:t>
            </a:r>
            <a:r>
              <a:rPr lang="es-ES" sz="2800" b="1" dirty="0" smtClean="0">
                <a:solidFill>
                  <a:srgbClr val="FF0000"/>
                </a:solidFill>
              </a:rPr>
              <a:t>Es </a:t>
            </a:r>
            <a:r>
              <a:rPr lang="es-ES" sz="2800" b="1" dirty="0">
                <a:solidFill>
                  <a:srgbClr val="FF0000"/>
                </a:solidFill>
              </a:rPr>
              <a:t>posible que</a:t>
            </a:r>
            <a:r>
              <a:rPr lang="es-ES" sz="2800" b="1" dirty="0" smtClean="0">
                <a:solidFill>
                  <a:srgbClr val="FF0000"/>
                </a:solidFill>
              </a:rPr>
              <a:t>…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FF0000"/>
                </a:solidFill>
              </a:rPr>
              <a:t>		</a:t>
            </a:r>
            <a:r>
              <a:rPr lang="es-ES" sz="2800" b="1" dirty="0" smtClean="0">
                <a:solidFill>
                  <a:srgbClr val="FF0000"/>
                </a:solidFill>
              </a:rPr>
              <a:t>(No</a:t>
            </a:r>
            <a:r>
              <a:rPr lang="es-ES" sz="2800" b="1" dirty="0">
                <a:solidFill>
                  <a:srgbClr val="FF0000"/>
                </a:solidFill>
              </a:rPr>
              <a:t>) </a:t>
            </a:r>
            <a:r>
              <a:rPr lang="es-ES" sz="2800" b="1" dirty="0" smtClean="0">
                <a:solidFill>
                  <a:srgbClr val="FF0000"/>
                </a:solidFill>
              </a:rPr>
              <a:t>Es </a:t>
            </a:r>
            <a:r>
              <a:rPr lang="es-ES" sz="2800" b="1" dirty="0">
                <a:solidFill>
                  <a:srgbClr val="FF0000"/>
                </a:solidFill>
              </a:rPr>
              <a:t>probable que</a:t>
            </a:r>
            <a:r>
              <a:rPr lang="es-ES" sz="2800" b="1" dirty="0" smtClean="0">
                <a:solidFill>
                  <a:srgbClr val="FF0000"/>
                </a:solidFill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Con los verbos creer y pensar en NEGATIVO: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800" dirty="0"/>
              <a:t> 		</a:t>
            </a:r>
            <a:r>
              <a:rPr lang="es-ES" sz="2800" b="1" u="sng" dirty="0">
                <a:solidFill>
                  <a:srgbClr val="FF0000"/>
                </a:solidFill>
              </a:rPr>
              <a:t>No</a:t>
            </a:r>
            <a:r>
              <a:rPr lang="es-ES" sz="2800" b="1" dirty="0">
                <a:solidFill>
                  <a:srgbClr val="FF0000"/>
                </a:solidFill>
              </a:rPr>
              <a:t> creo que…,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FF0000"/>
                </a:solidFill>
              </a:rPr>
              <a:t>		</a:t>
            </a:r>
            <a:r>
              <a:rPr lang="es-ES" sz="2800" b="1" u="sng" dirty="0">
                <a:solidFill>
                  <a:srgbClr val="FF0000"/>
                </a:solidFill>
              </a:rPr>
              <a:t>No</a:t>
            </a:r>
            <a:r>
              <a:rPr lang="es-ES" sz="2800" b="1" dirty="0">
                <a:solidFill>
                  <a:srgbClr val="FF0000"/>
                </a:solidFill>
              </a:rPr>
              <a:t> pienso</a:t>
            </a:r>
            <a:r>
              <a:rPr lang="es-ES" sz="2800" b="1" u="sng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que…, 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98577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NO usamos el subjuntivo cuando: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603708"/>
            <a:ext cx="8946541" cy="41954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Hay expresiones </a:t>
            </a:r>
            <a:r>
              <a:rPr lang="es-ES" sz="2800" dirty="0"/>
              <a:t>impersonales de </a:t>
            </a:r>
            <a:r>
              <a:rPr lang="es-ES" sz="2800" u="sng" dirty="0"/>
              <a:t>certeza</a:t>
            </a:r>
            <a:r>
              <a:rPr lang="es-ES" sz="2800" dirty="0"/>
              <a:t>: </a:t>
            </a:r>
            <a:endParaRPr lang="es-E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rgbClr val="00B0F0"/>
                </a:solidFill>
              </a:rPr>
              <a:t>	Es cierto que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00B0F0"/>
                </a:solidFill>
              </a:rPr>
              <a:t>	</a:t>
            </a:r>
            <a:r>
              <a:rPr lang="es-ES" sz="2800" b="1" dirty="0" smtClean="0">
                <a:solidFill>
                  <a:srgbClr val="00B0F0"/>
                </a:solidFill>
              </a:rPr>
              <a:t>Es verdad que</a:t>
            </a:r>
            <a:endParaRPr lang="es-ES" sz="2800" b="1" dirty="0">
              <a:solidFill>
                <a:srgbClr val="00B0F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rgbClr val="00B0F0"/>
                </a:solidFill>
              </a:rPr>
              <a:t>	Estoy </a:t>
            </a:r>
            <a:r>
              <a:rPr lang="es-ES" sz="2800" b="1" dirty="0">
                <a:solidFill>
                  <a:srgbClr val="00B0F0"/>
                </a:solidFill>
              </a:rPr>
              <a:t>seguro </a:t>
            </a:r>
            <a:r>
              <a:rPr lang="es-ES" sz="2800" b="1" dirty="0" smtClean="0">
                <a:solidFill>
                  <a:srgbClr val="00B0F0"/>
                </a:solidFill>
              </a:rPr>
              <a:t>que</a:t>
            </a:r>
            <a:endParaRPr lang="es-ES" sz="2800" b="1" dirty="0">
              <a:solidFill>
                <a:srgbClr val="00B0F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rgbClr val="00B0F0"/>
                </a:solidFill>
              </a:rPr>
              <a:t>	Es </a:t>
            </a:r>
            <a:r>
              <a:rPr lang="es-ES" sz="2800" b="1" dirty="0">
                <a:solidFill>
                  <a:srgbClr val="00B0F0"/>
                </a:solidFill>
              </a:rPr>
              <a:t>obvio </a:t>
            </a:r>
            <a:r>
              <a:rPr lang="es-ES" sz="2800" b="1" dirty="0" smtClean="0">
                <a:solidFill>
                  <a:srgbClr val="00B0F0"/>
                </a:solidFill>
              </a:rPr>
              <a:t>que, etc.</a:t>
            </a:r>
            <a:endParaRPr lang="es-ES" sz="28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u="sng" dirty="0"/>
              <a:t>Creer y pensar</a:t>
            </a:r>
            <a:r>
              <a:rPr lang="es-ES" sz="2800" dirty="0"/>
              <a:t> son </a:t>
            </a:r>
            <a:r>
              <a:rPr lang="es-ES" sz="2800" u="sng" dirty="0"/>
              <a:t>AFIRMATIVAS</a:t>
            </a:r>
            <a:r>
              <a:rPr lang="es-ES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dirty="0"/>
              <a:t> </a:t>
            </a:r>
            <a:r>
              <a:rPr lang="es-ES" sz="2800" dirty="0" smtClean="0"/>
              <a:t>  </a:t>
            </a:r>
            <a:r>
              <a:rPr lang="es-ES" sz="2800" b="1" dirty="0" smtClean="0">
                <a:solidFill>
                  <a:srgbClr val="00B0F0"/>
                </a:solidFill>
              </a:rPr>
              <a:t> Creo que…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00B0F0"/>
                </a:solidFill>
              </a:rPr>
              <a:t>	</a:t>
            </a:r>
            <a:r>
              <a:rPr lang="es-ES" sz="2800" b="1" dirty="0" smtClean="0">
                <a:solidFill>
                  <a:srgbClr val="00B0F0"/>
                </a:solidFill>
              </a:rPr>
              <a:t>Pienso que...</a:t>
            </a:r>
            <a:endParaRPr lang="es-E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1" y="2413001"/>
            <a:ext cx="9404351" cy="1401763"/>
          </a:xfrm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cs typeface="+mj-cs"/>
              </a:rPr>
              <a:t>(La </a:t>
            </a:r>
            <a:r>
              <a:rPr lang="en-US" i="1" dirty="0" err="1" smtClean="0">
                <a:cs typeface="+mj-cs"/>
              </a:rPr>
              <a:t>tarea</a:t>
            </a:r>
            <a:r>
              <a:rPr lang="en-US" i="1" dirty="0" smtClean="0">
                <a:cs typeface="+mj-cs"/>
              </a:rPr>
              <a:t> </a:t>
            </a:r>
            <a:r>
              <a:rPr lang="en-US" i="1" dirty="0" err="1" smtClean="0">
                <a:cs typeface="+mj-cs"/>
              </a:rPr>
              <a:t>para</a:t>
            </a:r>
            <a:r>
              <a:rPr lang="en-US" i="1" dirty="0" smtClean="0">
                <a:cs typeface="+mj-cs"/>
              </a:rPr>
              <a:t> hoy)</a:t>
            </a:r>
            <a:br>
              <a:rPr lang="en-US" i="1" dirty="0" smtClean="0">
                <a:cs typeface="+mj-cs"/>
              </a:rPr>
            </a:br>
            <a:r>
              <a:rPr lang="en-US" i="1" dirty="0" smtClean="0">
                <a:cs typeface="+mj-cs"/>
              </a:rPr>
              <a:t>SAM 10-41</a:t>
            </a:r>
            <a:endParaRPr lang="en-US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1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SAM 10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46050"/>
            <a:ext cx="21291551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718" y="1839913"/>
            <a:ext cx="6707716" cy="50165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Sitka Text" panose="02000505000000020004" pitchFamily="2" charset="0"/>
              </a:rPr>
              <a:t>No </a:t>
            </a:r>
            <a:r>
              <a:rPr lang="en-US" sz="2000" dirty="0" err="1">
                <a:latin typeface="Sitka Text" panose="02000505000000020004" pitchFamily="2" charset="0"/>
              </a:rPr>
              <a:t>pienso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el </a:t>
            </a:r>
            <a:r>
              <a:rPr lang="en-US" sz="2000" dirty="0" err="1">
                <a:latin typeface="Sitka Text" panose="02000505000000020004" pitchFamily="2" charset="0"/>
              </a:rPr>
              <a:t>estrés</a:t>
            </a:r>
            <a:r>
              <a:rPr lang="en-US" sz="2000" dirty="0">
                <a:latin typeface="Sitka Text" panose="02000505000000020004" pitchFamily="2" charset="0"/>
              </a:rPr>
              <a:t> TENGA </a:t>
            </a:r>
            <a:r>
              <a:rPr lang="en-US" sz="2000" dirty="0" err="1">
                <a:latin typeface="Sitka Text" panose="02000505000000020004" pitchFamily="2" charset="0"/>
              </a:rPr>
              <a:t>solución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551" y="2590801"/>
            <a:ext cx="6011333" cy="434975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atin typeface="Sitka Text" panose="02000505000000020004" pitchFamily="2" charset="0"/>
              </a:rPr>
              <a:t>  </a:t>
            </a:r>
            <a:r>
              <a:rPr lang="en-US" sz="2000" dirty="0" err="1">
                <a:latin typeface="Sitka Text" panose="02000505000000020004" pitchFamily="2" charset="0"/>
              </a:rPr>
              <a:t>Dudo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adelgazar</a:t>
            </a:r>
            <a:r>
              <a:rPr lang="en-US" sz="2000" dirty="0">
                <a:latin typeface="Sitka Text" panose="02000505000000020004" pitchFamily="2" charset="0"/>
              </a:rPr>
              <a:t> SEA </a:t>
            </a:r>
            <a:r>
              <a:rPr lang="en-US" sz="2000" dirty="0" err="1">
                <a:latin typeface="Sitka Text" panose="02000505000000020004" pitchFamily="2" charset="0"/>
              </a:rPr>
              <a:t>difícil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7551" y="3429000"/>
            <a:ext cx="6908800" cy="47625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atin typeface="Sitka Text" panose="02000505000000020004" pitchFamily="2" charset="0"/>
              </a:rPr>
              <a:t>  No </a:t>
            </a:r>
            <a:r>
              <a:rPr lang="en-US" sz="2000" dirty="0" err="1">
                <a:latin typeface="Sitka Text" panose="02000505000000020004" pitchFamily="2" charset="0"/>
              </a:rPr>
              <a:t>creo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tus</a:t>
            </a:r>
            <a:r>
              <a:rPr lang="en-US" sz="2000" dirty="0">
                <a:latin typeface="Sitka Text" panose="02000505000000020004" pitchFamily="2" charset="0"/>
              </a:rPr>
              <a:t> padres ESTÉN a </a:t>
            </a:r>
            <a:r>
              <a:rPr lang="en-US" sz="2000" dirty="0" err="1">
                <a:latin typeface="Sitka Text" panose="02000505000000020004" pitchFamily="2" charset="0"/>
              </a:rPr>
              <a:t>dieta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7551" y="4191001"/>
            <a:ext cx="7010400" cy="442913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atin typeface="Sitka Text" panose="02000505000000020004" pitchFamily="2" charset="0"/>
              </a:rPr>
              <a:t>  No </a:t>
            </a:r>
            <a:r>
              <a:rPr lang="en-US" sz="2000" dirty="0" err="1">
                <a:latin typeface="Sitka Text" panose="02000505000000020004" pitchFamily="2" charset="0"/>
              </a:rPr>
              <a:t>dudo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tu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madre</a:t>
            </a:r>
            <a:r>
              <a:rPr lang="en-US" sz="2000" dirty="0">
                <a:latin typeface="Sitka Text" panose="02000505000000020004" pitchFamily="2" charset="0"/>
              </a:rPr>
              <a:t> GUARDA </a:t>
            </a:r>
            <a:r>
              <a:rPr lang="en-US" sz="2000" dirty="0" err="1">
                <a:latin typeface="Sitka Text" panose="02000505000000020004" pitchFamily="2" charset="0"/>
              </a:rPr>
              <a:t>cama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7551" y="5029201"/>
            <a:ext cx="7010400" cy="468313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atin typeface="Sitka Text" panose="02000505000000020004" pitchFamily="2" charset="0"/>
              </a:rPr>
              <a:t>  </a:t>
            </a:r>
            <a:r>
              <a:rPr lang="en-US" sz="2000" dirty="0" err="1">
                <a:latin typeface="Sitka Text" panose="02000505000000020004" pitchFamily="2" charset="0"/>
              </a:rPr>
              <a:t>Pienso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el </a:t>
            </a:r>
            <a:r>
              <a:rPr lang="en-US" sz="2000" dirty="0" err="1">
                <a:latin typeface="Sitka Text" panose="02000505000000020004" pitchFamily="2" charset="0"/>
              </a:rPr>
              <a:t>médico</a:t>
            </a:r>
            <a:r>
              <a:rPr lang="en-US" sz="2000" dirty="0">
                <a:latin typeface="Sitka Text" panose="02000505000000020004" pitchFamily="2" charset="0"/>
              </a:rPr>
              <a:t> SABE mucho.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7551" y="5791200"/>
            <a:ext cx="8636000" cy="852488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50000"/>
              </a:lnSpc>
              <a:defRPr/>
            </a:pPr>
            <a:r>
              <a:rPr lang="en-US" sz="2000" dirty="0">
                <a:latin typeface="Sitka Text" panose="02000505000000020004" pitchFamily="2" charset="0"/>
              </a:rPr>
              <a:t>  No </a:t>
            </a:r>
            <a:r>
              <a:rPr lang="en-US" sz="2000" dirty="0" err="1">
                <a:latin typeface="Sitka Text" panose="02000505000000020004" pitchFamily="2" charset="0"/>
              </a:rPr>
              <a:t>es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dudoso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nosotros</a:t>
            </a:r>
            <a:r>
              <a:rPr lang="en-US" sz="2000" dirty="0">
                <a:latin typeface="Sitka Text" panose="02000505000000020004" pitchFamily="2" charset="0"/>
              </a:rPr>
              <a:t> HACEMOS </a:t>
            </a:r>
            <a:r>
              <a:rPr lang="en-US" sz="2000" dirty="0" err="1">
                <a:latin typeface="Sitka Text" panose="02000505000000020004" pitchFamily="2" charset="0"/>
              </a:rPr>
              <a:t>ejercicio</a:t>
            </a:r>
            <a:r>
              <a:rPr lang="en-US" sz="2000" dirty="0">
                <a:latin typeface="Sitka Text" panose="02000505000000020004" pitchFamily="2" charset="0"/>
              </a:rPr>
              <a:t>. / </a:t>
            </a:r>
          </a:p>
          <a:p>
            <a:pPr>
              <a:lnSpc>
                <a:spcPct val="50000"/>
              </a:lnSpc>
              <a:defRPr/>
            </a:pPr>
            <a:r>
              <a:rPr lang="en-US" sz="2000" dirty="0">
                <a:latin typeface="Sitka Text" panose="02000505000000020004" pitchFamily="2" charset="0"/>
              </a:rPr>
              <a:t>OR No </a:t>
            </a:r>
            <a:r>
              <a:rPr lang="en-US" sz="2000" dirty="0" err="1">
                <a:latin typeface="Sitka Text" panose="02000505000000020004" pitchFamily="2" charset="0"/>
              </a:rPr>
              <a:t>es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dudoso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que</a:t>
            </a:r>
            <a:r>
              <a:rPr lang="en-US" sz="2000" dirty="0">
                <a:latin typeface="Sitka Text" panose="02000505000000020004" pitchFamily="2" charset="0"/>
              </a:rPr>
              <a:t> </a:t>
            </a:r>
            <a:r>
              <a:rPr lang="en-US" sz="2000" dirty="0" err="1">
                <a:latin typeface="Sitka Text" panose="02000505000000020004" pitchFamily="2" charset="0"/>
              </a:rPr>
              <a:t>Uds</a:t>
            </a:r>
            <a:r>
              <a:rPr lang="en-US" sz="2000" dirty="0">
                <a:latin typeface="Sitka Text" panose="02000505000000020004" pitchFamily="2" charset="0"/>
              </a:rPr>
              <a:t>. HACEN </a:t>
            </a:r>
            <a:r>
              <a:rPr lang="en-US" sz="2000" dirty="0" err="1">
                <a:latin typeface="Sitka Text" panose="02000505000000020004" pitchFamily="2" charset="0"/>
              </a:rPr>
              <a:t>ejercicio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905000"/>
            <a:ext cx="47752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685800"/>
            <a:ext cx="11176000" cy="1143000"/>
          </a:xfrm>
        </p:spPr>
        <p:txBody>
          <a:bodyPr/>
          <a:lstStyle/>
          <a:p>
            <a:pPr algn="ctr">
              <a:defRPr/>
            </a:pPr>
            <a:r>
              <a:rPr lang="en-US" sz="4400" dirty="0" err="1" smtClean="0">
                <a:cs typeface="+mj-cs"/>
              </a:rPr>
              <a:t>Hablemos</a:t>
            </a:r>
            <a:r>
              <a:rPr lang="en-US" sz="4400" dirty="0" smtClean="0">
                <a:cs typeface="+mj-cs"/>
              </a:rPr>
              <a:t> de Donald y Hillary </a:t>
            </a:r>
            <a:r>
              <a:rPr lang="en-US" sz="4400" dirty="0" smtClean="0">
                <a:cs typeface="+mj-cs"/>
                <a:sym typeface="Wingdings"/>
              </a:rPr>
              <a:t> </a:t>
            </a:r>
            <a:endParaRPr lang="en-US" sz="4400" dirty="0"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56493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711200" y="5105400"/>
            <a:ext cx="1117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  <a:ea typeface="ＭＳ Ｐゴシック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sz="4000" i="1" dirty="0" err="1" smtClean="0"/>
              <a:t>Escriban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cinco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frases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sobre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ellos</a:t>
            </a:r>
            <a:r>
              <a:rPr lang="en-US" sz="4000" i="1" dirty="0" smtClean="0"/>
              <a:t>.  </a:t>
            </a:r>
            <a:r>
              <a:rPr lang="en-US" sz="4000" i="1" dirty="0" err="1" smtClean="0"/>
              <a:t>Usen</a:t>
            </a:r>
            <a:r>
              <a:rPr lang="en-US" sz="4000" i="1" dirty="0" smtClean="0"/>
              <a:t>...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453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1330</TotalTime>
  <Words>387</Words>
  <Application>Microsoft Macintosh PowerPoint</Application>
  <PresentationFormat>Custom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El presente de subjuntivo: ¿cuándo lo usamos? Para…</vt:lpstr>
      <vt:lpstr>Función: Expresar dudas Forma: El presente del subjuntivo con expresiones de duda </vt:lpstr>
      <vt:lpstr>PowerPoint Presentation</vt:lpstr>
      <vt:lpstr>***No te olvides de usar “que” con todas!***</vt:lpstr>
      <vt:lpstr>Usamos el subjuntivo cuando:</vt:lpstr>
      <vt:lpstr>NO usamos el subjuntivo cuando:</vt:lpstr>
      <vt:lpstr>(La tarea para hoy) SAM 10-41</vt:lpstr>
      <vt:lpstr>PowerPoint Presentation</vt:lpstr>
      <vt:lpstr>Hablemos de Donald y Hillary  </vt:lpstr>
      <vt:lpstr>***No te olvides de usar “que” con todas!***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Alex</dc:creator>
  <cp:lastModifiedBy>Rosemarie Payne</cp:lastModifiedBy>
  <cp:revision>23</cp:revision>
  <dcterms:created xsi:type="dcterms:W3CDTF">2015-09-24T18:06:33Z</dcterms:created>
  <dcterms:modified xsi:type="dcterms:W3CDTF">2016-09-30T23:59:20Z</dcterms:modified>
</cp:coreProperties>
</file>