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8" r:id="rId2"/>
    <p:sldId id="286" r:id="rId3"/>
    <p:sldId id="287" r:id="rId4"/>
    <p:sldId id="295" r:id="rId5"/>
    <p:sldId id="296" r:id="rId6"/>
    <p:sldId id="297" r:id="rId7"/>
    <p:sldId id="298" r:id="rId8"/>
    <p:sldId id="299" r:id="rId9"/>
    <p:sldId id="300" r:id="rId10"/>
    <p:sldId id="27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-112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9/25/16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9/25/16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9/25/16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9/25/16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9/25/16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9/25/16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Cap</a:t>
            </a:r>
            <a:r>
              <a:rPr lang="es-VE" dirty="0" err="1" smtClean="0"/>
              <a:t>ítulo</a:t>
            </a:r>
            <a:r>
              <a:rPr lang="es-VE" dirty="0" smtClean="0"/>
              <a:t> 10</a:t>
            </a:r>
            <a:endParaRPr lang="es-V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LOS ALIMENTOS</a:t>
            </a:r>
            <a:endParaRPr lang="es-VE" dirty="0"/>
          </a:p>
        </p:txBody>
      </p:sp>
      <p:sp>
        <p:nvSpPr>
          <p:cNvPr id="4" name="TextBox 3"/>
          <p:cNvSpPr txBox="1"/>
          <p:nvPr/>
        </p:nvSpPr>
        <p:spPr>
          <a:xfrm>
            <a:off x="886265" y="450166"/>
            <a:ext cx="80607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3600" b="1" dirty="0" smtClean="0"/>
              <a:t>Función</a:t>
            </a:r>
            <a:r>
              <a:rPr lang="en-US" sz="3600" dirty="0" smtClean="0"/>
              <a:t>: </a:t>
            </a:r>
            <a:r>
              <a:rPr lang="en-US" sz="3600" dirty="0" err="1" smtClean="0"/>
              <a:t>Comparar</a:t>
            </a:r>
            <a:r>
              <a:rPr lang="en-US" sz="3600" dirty="0" smtClean="0"/>
              <a:t> </a:t>
            </a:r>
            <a:r>
              <a:rPr lang="en-US" sz="3600" dirty="0" err="1" smtClean="0"/>
              <a:t>los</a:t>
            </a:r>
            <a:r>
              <a:rPr lang="en-US" sz="3600" dirty="0" smtClean="0"/>
              <a:t> </a:t>
            </a:r>
            <a:r>
              <a:rPr lang="en-US" sz="3600" dirty="0" err="1" smtClean="0"/>
              <a:t>alimentos</a:t>
            </a:r>
            <a:r>
              <a:rPr lang="en-US" sz="3600" dirty="0" smtClean="0"/>
              <a:t> y </a:t>
            </a:r>
            <a:r>
              <a:rPr lang="en-US" sz="3600" dirty="0" err="1" smtClean="0"/>
              <a:t>hablar</a:t>
            </a:r>
            <a:r>
              <a:rPr lang="en-US" sz="3600" dirty="0" smtClean="0"/>
              <a:t> de la </a:t>
            </a:r>
            <a:r>
              <a:rPr lang="en-US" sz="3600" dirty="0" err="1" smtClean="0"/>
              <a:t>salud</a:t>
            </a:r>
            <a:endParaRPr lang="en-US" sz="3600" dirty="0" smtClean="0"/>
          </a:p>
          <a:p>
            <a:r>
              <a:rPr lang="en-US" sz="3600" b="1" dirty="0" smtClean="0"/>
              <a:t>Forma</a:t>
            </a:r>
            <a:r>
              <a:rPr lang="en-US" sz="3600" dirty="0" smtClean="0"/>
              <a:t>: </a:t>
            </a:r>
            <a:r>
              <a:rPr lang="en-US" sz="3600" dirty="0" err="1" smtClean="0"/>
              <a:t>vocabualario</a:t>
            </a:r>
            <a:r>
              <a:rPr lang="en-US" sz="3600" dirty="0" smtClean="0"/>
              <a:t> </a:t>
            </a:r>
            <a:r>
              <a:rPr lang="en-US" sz="3600" dirty="0" err="1" smtClean="0"/>
              <a:t>nuevo</a:t>
            </a:r>
            <a:endParaRPr lang="es-VE" sz="3600" dirty="0"/>
          </a:p>
        </p:txBody>
      </p:sp>
    </p:spTree>
    <p:extLst>
      <p:ext uri="{BB962C8B-B14F-4D97-AF65-F5344CB8AC3E}">
        <p14:creationId xmlns:p14="http://schemas.microsoft.com/office/powerpoint/2010/main" val="4084316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718" y="4309"/>
            <a:ext cx="9026920" cy="1026215"/>
          </a:xfrm>
        </p:spPr>
        <p:txBody>
          <a:bodyPr/>
          <a:lstStyle/>
          <a:p>
            <a:pPr lvl="0" defTabSz="914400" eaLnBrk="0" fontAlgn="base" hangingPunct="0">
              <a:spcAft>
                <a:spcPct val="0"/>
              </a:spcAft>
              <a:tabLst>
                <a:tab pos="228600" algn="l"/>
                <a:tab pos="1219200" algn="l"/>
                <a:tab pos="2362200" algn="l"/>
                <a:tab pos="3505200" algn="l"/>
              </a:tabLst>
            </a:pPr>
            <a:r>
              <a:rPr lang="es-E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¿Son saludables o no?</a:t>
            </a:r>
            <a:r>
              <a:rPr lang="es-ES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Indica si las siguientes actividades o condiciones son saludables.</a:t>
            </a:r>
            <a:r>
              <a:rPr lang="en-US" altLang="en-US" sz="2400" dirty="0">
                <a:solidFill>
                  <a:schemeClr val="tx1"/>
                </a:solidFill>
              </a:rPr>
              <a:t/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s-E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Modelo:</a:t>
            </a:r>
            <a:r>
              <a:rPr lang="es-ES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ponerse en forma</a:t>
            </a:r>
            <a:r>
              <a:rPr lang="en-US" altLang="en-US" sz="2400" dirty="0">
                <a:solidFill>
                  <a:schemeClr val="tx1"/>
                </a:solidFill>
              </a:rPr>
              <a:t/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s-ES" alt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alt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Sí</a:t>
            </a:r>
            <a:r>
              <a:rPr lang="es-ES" alt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es saludable.</a:t>
            </a:r>
            <a:r>
              <a:rPr lang="es-ES" altLang="en-US" sz="40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es-ES" altLang="en-US" sz="40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es-VE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6120655"/>
              </p:ext>
            </p:extLst>
          </p:nvPr>
        </p:nvGraphicFramePr>
        <p:xfrm>
          <a:off x="2934845" y="1917680"/>
          <a:ext cx="7433012" cy="4754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28137"/>
                <a:gridCol w="804413"/>
                <a:gridCol w="900462"/>
              </a:tblGrid>
              <a:tr h="337118">
                <a:tc>
                  <a:txBody>
                    <a:bodyPr/>
                    <a:lstStyle/>
                    <a:p>
                      <a:pPr marL="0" marR="76200" hangingPunc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501015" algn="ctr"/>
                          <a:tab pos="1353185" algn="ctr"/>
                          <a:tab pos="2290445" algn="ctr"/>
                          <a:tab pos="3208020" algn="ctr"/>
                          <a:tab pos="4114800" algn="ctr"/>
                        </a:tabLst>
                      </a:pPr>
                      <a:endParaRPr lang="en-US" sz="900" dirty="0">
                        <a:effectLst/>
                        <a:latin typeface="ITC Franklin Gothic DemiCd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76200" marR="76200" hangingPunc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501015" algn="ctr"/>
                          <a:tab pos="1353185" algn="ctr"/>
                          <a:tab pos="2290445" algn="ctr"/>
                          <a:tab pos="3208020" algn="ctr"/>
                          <a:tab pos="4114800" algn="ctr"/>
                        </a:tabLst>
                      </a:pPr>
                      <a:r>
                        <a:rPr lang="en-US" sz="1200">
                          <a:effectLst/>
                        </a:rPr>
                        <a:t>Sí</a:t>
                      </a:r>
                      <a:endParaRPr lang="en-US" sz="900">
                        <a:effectLst/>
                        <a:latin typeface="ITC Franklin Gothic DemiCd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76200" marR="76200" hangingPunc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501015" algn="ctr"/>
                          <a:tab pos="1353185" algn="ctr"/>
                          <a:tab pos="2290445" algn="ctr"/>
                          <a:tab pos="3208020" algn="ctr"/>
                          <a:tab pos="4114800" algn="ctr"/>
                        </a:tabLst>
                      </a:pPr>
                      <a:r>
                        <a:rPr lang="en-US" sz="1200">
                          <a:effectLst/>
                        </a:rPr>
                        <a:t>No</a:t>
                      </a:r>
                      <a:endParaRPr lang="en-US" sz="900">
                        <a:effectLst/>
                        <a:latin typeface="ITC Franklin Gothic DemiCd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</a:tr>
              <a:tr h="505677">
                <a:tc>
                  <a:txBody>
                    <a:bodyPr/>
                    <a:lstStyle/>
                    <a:p>
                      <a:pPr marL="0" marR="76200" hangingPunc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1219200" algn="l"/>
                          <a:tab pos="2362200" algn="l"/>
                          <a:tab pos="3505200" algn="l"/>
                        </a:tabLst>
                      </a:pPr>
                      <a:r>
                        <a:rPr lang="en-US" sz="1800" dirty="0">
                          <a:effectLst/>
                        </a:rPr>
                        <a:t>1. </a:t>
                      </a:r>
                      <a:r>
                        <a:rPr lang="en-US" sz="1800" dirty="0" err="1" smtClean="0">
                          <a:effectLst/>
                        </a:rPr>
                        <a:t>fumar</a:t>
                      </a:r>
                      <a:endParaRPr lang="en-US" sz="1800" dirty="0">
                        <a:effectLst/>
                        <a:latin typeface="ITC Franklin Gothic BookCd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76200" marR="76200" hangingPunc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1219200" algn="l"/>
                          <a:tab pos="2362200" algn="l"/>
                          <a:tab pos="3505200" algn="l"/>
                        </a:tabLst>
                      </a:pPr>
                      <a:r>
                        <a:rPr lang="en-US" sz="1200">
                          <a:effectLst/>
                          <a:sym typeface="Wingdings" panose="05000000000000000000" pitchFamily="2" charset="2"/>
                        </a:rPr>
                        <a:t></a:t>
                      </a:r>
                      <a:endParaRPr lang="en-US" sz="900">
                        <a:effectLst/>
                        <a:latin typeface="ITC Franklin Gothic BookCd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76200" marR="76200" hangingPunc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1219200" algn="l"/>
                          <a:tab pos="2362200" algn="l"/>
                          <a:tab pos="3505200" algn="l"/>
                        </a:tabLst>
                      </a:pPr>
                      <a:r>
                        <a:rPr lang="en-US" sz="1200">
                          <a:effectLst/>
                          <a:sym typeface="Wingdings" panose="05000000000000000000" pitchFamily="2" charset="2"/>
                        </a:rPr>
                        <a:t></a:t>
                      </a:r>
                      <a:endParaRPr lang="en-US" sz="900">
                        <a:effectLst/>
                        <a:latin typeface="ITC Franklin Gothic BookCd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</a:tr>
              <a:tr h="505677">
                <a:tc>
                  <a:txBody>
                    <a:bodyPr/>
                    <a:lstStyle/>
                    <a:p>
                      <a:pPr marL="0" marR="76200" hangingPunc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1219200" algn="l"/>
                          <a:tab pos="2362200" algn="l"/>
                          <a:tab pos="3505200" algn="l"/>
                        </a:tabLst>
                      </a:pPr>
                      <a:r>
                        <a:rPr lang="en-US" sz="1800" dirty="0">
                          <a:effectLst/>
                        </a:rPr>
                        <a:t>2. comer </a:t>
                      </a:r>
                      <a:r>
                        <a:rPr lang="en-US" sz="1800" dirty="0" err="1">
                          <a:effectLst/>
                        </a:rPr>
                        <a:t>mucha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grasa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</a:rPr>
                        <a:t>saturada</a:t>
                      </a:r>
                      <a:endParaRPr lang="en-US" sz="1800" dirty="0">
                        <a:effectLst/>
                        <a:latin typeface="ITC Franklin Gothic BookCd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76200" marR="76200" hangingPunc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1219200" algn="l"/>
                          <a:tab pos="2362200" algn="l"/>
                          <a:tab pos="3505200" algn="l"/>
                        </a:tabLst>
                      </a:pPr>
                      <a:r>
                        <a:rPr lang="en-US" sz="1200">
                          <a:effectLst/>
                          <a:sym typeface="Wingdings" panose="05000000000000000000" pitchFamily="2" charset="2"/>
                        </a:rPr>
                        <a:t></a:t>
                      </a:r>
                      <a:endParaRPr lang="en-US" sz="900">
                        <a:effectLst/>
                        <a:latin typeface="ITC Franklin Gothic BookCd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76200" marR="76200" hangingPunc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1219200" algn="l"/>
                          <a:tab pos="2362200" algn="l"/>
                          <a:tab pos="3505200" algn="l"/>
                        </a:tabLst>
                      </a:pPr>
                      <a:r>
                        <a:rPr lang="en-US" sz="1200" dirty="0">
                          <a:effectLst/>
                          <a:sym typeface="Wingdings" panose="05000000000000000000" pitchFamily="2" charset="2"/>
                        </a:rPr>
                        <a:t></a:t>
                      </a:r>
                      <a:endParaRPr lang="en-US" sz="900" dirty="0">
                        <a:effectLst/>
                        <a:latin typeface="ITC Franklin Gothic BookCd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</a:tr>
              <a:tr h="505677">
                <a:tc>
                  <a:txBody>
                    <a:bodyPr/>
                    <a:lstStyle/>
                    <a:p>
                      <a:pPr marL="0" marR="76200" hangingPunc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1219200" algn="l"/>
                          <a:tab pos="2362200" algn="l"/>
                          <a:tab pos="3505200" algn="l"/>
                        </a:tabLst>
                      </a:pPr>
                      <a:r>
                        <a:rPr lang="en-US" sz="1800" dirty="0">
                          <a:effectLst/>
                        </a:rPr>
                        <a:t>3. </a:t>
                      </a:r>
                      <a:r>
                        <a:rPr lang="en-US" sz="1800" dirty="0" err="1">
                          <a:effectLst/>
                        </a:rPr>
                        <a:t>hacer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ejercicios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aeróbicos</a:t>
                      </a:r>
                      <a:endParaRPr lang="en-US" sz="1800" dirty="0">
                        <a:effectLst/>
                        <a:latin typeface="ITC Franklin Gothic BookCd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76200" marR="76200" hangingPunc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1219200" algn="l"/>
                          <a:tab pos="2362200" algn="l"/>
                          <a:tab pos="3505200" algn="l"/>
                        </a:tabLst>
                      </a:pPr>
                      <a:r>
                        <a:rPr lang="en-US" sz="1200">
                          <a:effectLst/>
                          <a:sym typeface="Wingdings" panose="05000000000000000000" pitchFamily="2" charset="2"/>
                        </a:rPr>
                        <a:t></a:t>
                      </a:r>
                      <a:endParaRPr lang="en-US" sz="900">
                        <a:effectLst/>
                        <a:latin typeface="ITC Franklin Gothic BookCd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76200" marR="76200" hangingPunc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1219200" algn="l"/>
                          <a:tab pos="2362200" algn="l"/>
                          <a:tab pos="3505200" algn="l"/>
                        </a:tabLst>
                      </a:pPr>
                      <a:r>
                        <a:rPr lang="en-US" sz="1200">
                          <a:effectLst/>
                          <a:sym typeface="Wingdings" panose="05000000000000000000" pitchFamily="2" charset="2"/>
                        </a:rPr>
                        <a:t></a:t>
                      </a:r>
                      <a:endParaRPr lang="en-US" sz="900">
                        <a:effectLst/>
                        <a:latin typeface="ITC Franklin Gothic BookCd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</a:tr>
              <a:tr h="505677">
                <a:tc>
                  <a:txBody>
                    <a:bodyPr/>
                    <a:lstStyle/>
                    <a:p>
                      <a:pPr marL="0" marR="76200" hangingPunc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1219200" algn="l"/>
                          <a:tab pos="2362200" algn="l"/>
                          <a:tab pos="3505200" algn="l"/>
                        </a:tabLst>
                      </a:pPr>
                      <a:r>
                        <a:rPr lang="en-US" sz="1800" dirty="0">
                          <a:effectLst/>
                        </a:rPr>
                        <a:t>4. </a:t>
                      </a:r>
                      <a:r>
                        <a:rPr lang="en-US" sz="1800" dirty="0" err="1">
                          <a:effectLst/>
                        </a:rPr>
                        <a:t>padecer</a:t>
                      </a:r>
                      <a:r>
                        <a:rPr lang="en-US" sz="1800" dirty="0">
                          <a:effectLst/>
                        </a:rPr>
                        <a:t> de </a:t>
                      </a:r>
                      <a:r>
                        <a:rPr lang="en-US" sz="1800" dirty="0" err="1">
                          <a:effectLst/>
                        </a:rPr>
                        <a:t>estrés</a:t>
                      </a:r>
                      <a:endParaRPr lang="en-US" sz="1800" dirty="0">
                        <a:effectLst/>
                        <a:latin typeface="ITC Franklin Gothic BookCd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76200" marR="76200" hangingPunc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1219200" algn="l"/>
                          <a:tab pos="2362200" algn="l"/>
                          <a:tab pos="3505200" algn="l"/>
                        </a:tabLst>
                      </a:pPr>
                      <a:r>
                        <a:rPr lang="en-US" sz="1200">
                          <a:effectLst/>
                          <a:sym typeface="Wingdings" panose="05000000000000000000" pitchFamily="2" charset="2"/>
                        </a:rPr>
                        <a:t></a:t>
                      </a:r>
                      <a:endParaRPr lang="en-US" sz="900">
                        <a:effectLst/>
                        <a:latin typeface="ITC Franklin Gothic BookCd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76200" marR="76200" hangingPunc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1219200" algn="l"/>
                          <a:tab pos="2362200" algn="l"/>
                          <a:tab pos="3505200" algn="l"/>
                        </a:tabLst>
                      </a:pPr>
                      <a:r>
                        <a:rPr lang="en-US" sz="1200">
                          <a:effectLst/>
                          <a:sym typeface="Wingdings" panose="05000000000000000000" pitchFamily="2" charset="2"/>
                        </a:rPr>
                        <a:t></a:t>
                      </a:r>
                      <a:endParaRPr lang="en-US" sz="900">
                        <a:effectLst/>
                        <a:latin typeface="ITC Franklin Gothic BookCd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</a:tr>
              <a:tr h="505677">
                <a:tc>
                  <a:txBody>
                    <a:bodyPr/>
                    <a:lstStyle/>
                    <a:p>
                      <a:pPr marL="0" marR="76200" hangingPunc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1219200" algn="l"/>
                          <a:tab pos="2362200" algn="l"/>
                          <a:tab pos="3505200" algn="l"/>
                        </a:tabLst>
                      </a:pPr>
                      <a:r>
                        <a:rPr lang="en-US" sz="1800" dirty="0">
                          <a:effectLst/>
                        </a:rPr>
                        <a:t>5. </a:t>
                      </a:r>
                      <a:r>
                        <a:rPr lang="en-US" sz="1800" dirty="0" err="1">
                          <a:effectLst/>
                        </a:rPr>
                        <a:t>levantar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pesas</a:t>
                      </a:r>
                      <a:endParaRPr lang="en-US" sz="1800" dirty="0">
                        <a:effectLst/>
                        <a:latin typeface="ITC Franklin Gothic BookCd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76200" marR="76200" hangingPunc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1219200" algn="l"/>
                          <a:tab pos="2362200" algn="l"/>
                          <a:tab pos="3505200" algn="l"/>
                        </a:tabLst>
                      </a:pPr>
                      <a:r>
                        <a:rPr lang="en-US" sz="1200">
                          <a:effectLst/>
                          <a:sym typeface="Wingdings" panose="05000000000000000000" pitchFamily="2" charset="2"/>
                        </a:rPr>
                        <a:t></a:t>
                      </a:r>
                      <a:endParaRPr lang="en-US" sz="900">
                        <a:effectLst/>
                        <a:latin typeface="ITC Franklin Gothic BookCd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76200" marR="76200" hangingPunc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1219200" algn="l"/>
                          <a:tab pos="2362200" algn="l"/>
                          <a:tab pos="3505200" algn="l"/>
                        </a:tabLst>
                      </a:pPr>
                      <a:r>
                        <a:rPr lang="en-US" sz="1200">
                          <a:effectLst/>
                          <a:sym typeface="Wingdings" panose="05000000000000000000" pitchFamily="2" charset="2"/>
                        </a:rPr>
                        <a:t></a:t>
                      </a:r>
                      <a:endParaRPr lang="en-US" sz="900">
                        <a:effectLst/>
                        <a:latin typeface="ITC Franklin Gothic BookCd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</a:tr>
              <a:tr h="505677">
                <a:tc>
                  <a:txBody>
                    <a:bodyPr/>
                    <a:lstStyle/>
                    <a:p>
                      <a:pPr marL="0" marR="76200" hangingPunc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1219200" algn="l"/>
                          <a:tab pos="2362200" algn="l"/>
                          <a:tab pos="3505200" algn="l"/>
                        </a:tabLst>
                      </a:pPr>
                      <a:r>
                        <a:rPr lang="en-US" sz="1800" dirty="0">
                          <a:effectLst/>
                        </a:rPr>
                        <a:t>6. </a:t>
                      </a:r>
                      <a:r>
                        <a:rPr lang="en-US" sz="1800" dirty="0" err="1">
                          <a:effectLst/>
                        </a:rPr>
                        <a:t>ingerir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muchos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azúcares</a:t>
                      </a:r>
                      <a:endParaRPr lang="en-US" sz="1800" dirty="0">
                        <a:effectLst/>
                        <a:latin typeface="ITC Franklin Gothic BookCd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76200" marR="76200" hangingPunc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1219200" algn="l"/>
                          <a:tab pos="2362200" algn="l"/>
                          <a:tab pos="3505200" algn="l"/>
                        </a:tabLst>
                      </a:pPr>
                      <a:r>
                        <a:rPr lang="en-US" sz="1200">
                          <a:effectLst/>
                          <a:sym typeface="Wingdings" panose="05000000000000000000" pitchFamily="2" charset="2"/>
                        </a:rPr>
                        <a:t></a:t>
                      </a:r>
                      <a:endParaRPr lang="en-US" sz="900">
                        <a:effectLst/>
                        <a:latin typeface="ITC Franklin Gothic BookCd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76200" marR="76200" hangingPunc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1219200" algn="l"/>
                          <a:tab pos="2362200" algn="l"/>
                          <a:tab pos="3505200" algn="l"/>
                        </a:tabLst>
                      </a:pPr>
                      <a:r>
                        <a:rPr lang="en-US" sz="1200">
                          <a:effectLst/>
                          <a:sym typeface="Wingdings" panose="05000000000000000000" pitchFamily="2" charset="2"/>
                        </a:rPr>
                        <a:t></a:t>
                      </a:r>
                      <a:endParaRPr lang="en-US" sz="900">
                        <a:effectLst/>
                        <a:latin typeface="ITC Franklin Gothic BookCd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</a:tr>
              <a:tr h="505677">
                <a:tc>
                  <a:txBody>
                    <a:bodyPr/>
                    <a:lstStyle/>
                    <a:p>
                      <a:pPr marL="0" marR="76200" hangingPunc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1219200" algn="l"/>
                          <a:tab pos="2362200" algn="l"/>
                          <a:tab pos="3505200" algn="l"/>
                        </a:tabLst>
                      </a:pPr>
                      <a:r>
                        <a:rPr lang="es-ES" sz="1800" dirty="0">
                          <a:effectLst/>
                        </a:rPr>
                        <a:t>7. consumir menos de 500 calorías por día</a:t>
                      </a:r>
                      <a:endParaRPr lang="en-US" sz="1800" dirty="0">
                        <a:effectLst/>
                        <a:latin typeface="ITC Franklin Gothic BookCd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76200" marR="76200" hangingPunc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1219200" algn="l"/>
                          <a:tab pos="2362200" algn="l"/>
                          <a:tab pos="3505200" algn="l"/>
                        </a:tabLst>
                      </a:pPr>
                      <a:r>
                        <a:rPr lang="en-US" sz="1200">
                          <a:effectLst/>
                          <a:sym typeface="Wingdings" panose="05000000000000000000" pitchFamily="2" charset="2"/>
                        </a:rPr>
                        <a:t></a:t>
                      </a:r>
                      <a:endParaRPr lang="en-US" sz="900">
                        <a:effectLst/>
                        <a:latin typeface="ITC Franklin Gothic BookCd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76200" marR="76200" hangingPunc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1219200" algn="l"/>
                          <a:tab pos="2362200" algn="l"/>
                          <a:tab pos="3505200" algn="l"/>
                        </a:tabLst>
                      </a:pPr>
                      <a:r>
                        <a:rPr lang="en-US" sz="1200">
                          <a:effectLst/>
                          <a:sym typeface="Wingdings" panose="05000000000000000000" pitchFamily="2" charset="2"/>
                        </a:rPr>
                        <a:t></a:t>
                      </a:r>
                      <a:endParaRPr lang="en-US" sz="900">
                        <a:effectLst/>
                        <a:latin typeface="ITC Franklin Gothic BookCd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</a:tr>
              <a:tr h="536671">
                <a:tc>
                  <a:txBody>
                    <a:bodyPr/>
                    <a:lstStyle/>
                    <a:p>
                      <a:pPr marL="0" marR="76200" hangingPunc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1219200" algn="l"/>
                          <a:tab pos="2362200" algn="l"/>
                          <a:tab pos="3505200" algn="l"/>
                        </a:tabLst>
                      </a:pPr>
                      <a:r>
                        <a:rPr lang="es-ES" sz="1800" dirty="0">
                          <a:effectLst/>
                        </a:rPr>
                        <a:t>8. ingerir más de dos bebidas alcohólicas por día</a:t>
                      </a:r>
                      <a:endParaRPr lang="en-US" sz="1800" dirty="0">
                        <a:effectLst/>
                        <a:latin typeface="ITC Franklin Gothic BookCd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76200" marR="76200" hangingPunc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1219200" algn="l"/>
                          <a:tab pos="2362200" algn="l"/>
                          <a:tab pos="3505200" algn="l"/>
                        </a:tabLst>
                      </a:pPr>
                      <a:r>
                        <a:rPr lang="en-US" sz="1200">
                          <a:effectLst/>
                          <a:sym typeface="Wingdings" panose="05000000000000000000" pitchFamily="2" charset="2"/>
                        </a:rPr>
                        <a:t></a:t>
                      </a:r>
                      <a:endParaRPr lang="en-US" sz="900">
                        <a:effectLst/>
                        <a:latin typeface="ITC Franklin Gothic BookCd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76200" marR="76200" hangingPunc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1219200" algn="l"/>
                          <a:tab pos="2362200" algn="l"/>
                          <a:tab pos="3505200" algn="l"/>
                        </a:tabLst>
                      </a:pPr>
                      <a:r>
                        <a:rPr lang="en-US" sz="1200" dirty="0">
                          <a:effectLst/>
                          <a:sym typeface="Wingdings" panose="05000000000000000000" pitchFamily="2" charset="2"/>
                        </a:rPr>
                        <a:t></a:t>
                      </a:r>
                      <a:endParaRPr lang="en-US" sz="900" dirty="0">
                        <a:effectLst/>
                        <a:latin typeface="ITC Franklin Gothic BookCd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468554" y="2229558"/>
            <a:ext cx="945444" cy="584776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65731" y="2791181"/>
            <a:ext cx="945444" cy="584776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58576" y="3338691"/>
            <a:ext cx="945444" cy="584776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74197" y="3872092"/>
            <a:ext cx="945444" cy="584776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67042" y="4433714"/>
            <a:ext cx="945444" cy="584776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68552" y="4967114"/>
            <a:ext cx="945444" cy="584776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65729" y="5528737"/>
            <a:ext cx="945444" cy="584776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62908" y="6076247"/>
            <a:ext cx="945444" cy="584776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907232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9-23 at 8.41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2" y="2563543"/>
            <a:ext cx="11254154" cy="1897252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72633" y="1362633"/>
            <a:ext cx="10187450" cy="2673846"/>
          </a:xfrm>
        </p:spPr>
        <p:txBody>
          <a:bodyPr>
            <a:noAutofit/>
          </a:bodyPr>
          <a:lstStyle/>
          <a:p>
            <a:pPr algn="ctr"/>
            <a:r>
              <a:rPr lang="en-US" b="1" i="1" dirty="0" err="1" smtClean="0">
                <a:latin typeface="Apple Casual"/>
                <a:cs typeface="Apple Casual"/>
              </a:rPr>
              <a:t>Hablar</a:t>
            </a:r>
            <a:r>
              <a:rPr lang="en-US" b="1" i="1" dirty="0" smtClean="0">
                <a:latin typeface="Apple Casual"/>
                <a:cs typeface="Apple Casual"/>
              </a:rPr>
              <a:t> de l</a:t>
            </a:r>
            <a:r>
              <a:rPr lang="en-US" b="1" i="1" cap="none" dirty="0" smtClean="0">
                <a:latin typeface="Apple Casual"/>
                <a:cs typeface="Apple Casual"/>
              </a:rPr>
              <a:t>a </a:t>
            </a:r>
            <a:r>
              <a:rPr lang="en-US" b="1" i="1" cap="none" dirty="0" err="1" smtClean="0">
                <a:latin typeface="Apple Casual"/>
                <a:cs typeface="Apple Casual"/>
              </a:rPr>
              <a:t>tarea</a:t>
            </a:r>
            <a:r>
              <a:rPr lang="en-US" b="1" i="1" cap="none" dirty="0" smtClean="0">
                <a:latin typeface="Apple Casual"/>
                <a:cs typeface="Apple Casual"/>
              </a:rPr>
              <a:t> de </a:t>
            </a:r>
            <a:r>
              <a:rPr lang="en-US" b="1" i="1" cap="none" dirty="0" err="1" smtClean="0">
                <a:latin typeface="Apple Casual"/>
                <a:cs typeface="Apple Casual"/>
              </a:rPr>
              <a:t>ayer</a:t>
            </a:r>
            <a:r>
              <a:rPr lang="en-US" b="1" i="1" cap="none" dirty="0" smtClean="0">
                <a:latin typeface="Apple Casual"/>
                <a:cs typeface="Apple Casual"/>
              </a:rPr>
              <a:t> (</a:t>
            </a:r>
            <a:r>
              <a:rPr lang="en-US" b="1" i="1" cap="none" dirty="0" err="1" smtClean="0">
                <a:latin typeface="Apple Casual"/>
                <a:cs typeface="Apple Casual"/>
              </a:rPr>
              <a:t>jueves</a:t>
            </a:r>
            <a:r>
              <a:rPr lang="en-US" b="1" i="1" cap="none" dirty="0" smtClean="0">
                <a:latin typeface="Apple Casual"/>
                <a:cs typeface="Apple Casual"/>
              </a:rPr>
              <a:t>)</a:t>
            </a:r>
            <a:endParaRPr lang="en-US" b="1" i="1" u="sng" cap="none" dirty="0">
              <a:latin typeface="Apple Casual"/>
              <a:cs typeface="Apple Casual"/>
            </a:endParaRPr>
          </a:p>
        </p:txBody>
      </p:sp>
    </p:spTree>
    <p:extLst>
      <p:ext uri="{BB962C8B-B14F-4D97-AF65-F5344CB8AC3E}">
        <p14:creationId xmlns:p14="http://schemas.microsoft.com/office/powerpoint/2010/main" val="2348071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65063" y="1901387"/>
            <a:ext cx="10187450" cy="2673846"/>
          </a:xfrm>
        </p:spPr>
        <p:txBody>
          <a:bodyPr>
            <a:noAutofit/>
          </a:bodyPr>
          <a:lstStyle/>
          <a:p>
            <a:pPr algn="ctr"/>
            <a:r>
              <a:rPr lang="en-US" b="1" cap="none" dirty="0" smtClean="0">
                <a:latin typeface="Apple Casual"/>
                <a:cs typeface="Apple Casual"/>
              </a:rPr>
              <a:t/>
            </a:r>
            <a:br>
              <a:rPr lang="en-US" b="1" cap="none" dirty="0" smtClean="0">
                <a:latin typeface="Apple Casual"/>
                <a:cs typeface="Apple Casual"/>
              </a:rPr>
            </a:br>
            <a:r>
              <a:rPr lang="en-US" b="1" u="sng" cap="none" dirty="0" err="1" smtClean="0">
                <a:latin typeface="Apple Casual"/>
                <a:cs typeface="Apple Casual"/>
              </a:rPr>
              <a:t>Práctica</a:t>
            </a:r>
            <a:r>
              <a:rPr lang="en-US" b="1" u="sng" cap="none" dirty="0" smtClean="0">
                <a:latin typeface="Apple Casual"/>
                <a:cs typeface="Apple Casual"/>
              </a:rPr>
              <a:t> con </a:t>
            </a:r>
            <a:r>
              <a:rPr lang="en-US" b="1" u="sng" cap="none" dirty="0" err="1" smtClean="0">
                <a:latin typeface="Apple Casual"/>
                <a:cs typeface="Apple Casual"/>
              </a:rPr>
              <a:t>todo</a:t>
            </a:r>
            <a:r>
              <a:rPr lang="en-US" b="1" u="sng" cap="none" dirty="0" smtClean="0">
                <a:latin typeface="Apple Casual"/>
                <a:cs typeface="Apple Casual"/>
              </a:rPr>
              <a:t> el </a:t>
            </a:r>
            <a:r>
              <a:rPr lang="en-US" b="1" u="sng" cap="none" dirty="0" err="1" smtClean="0">
                <a:latin typeface="Apple Casual"/>
                <a:cs typeface="Apple Casual"/>
              </a:rPr>
              <a:t>Subjuntivo</a:t>
            </a:r>
            <a:r>
              <a:rPr lang="en-US" b="1" cap="none" dirty="0" smtClean="0">
                <a:latin typeface="Apple Casual"/>
                <a:cs typeface="Apple Casual"/>
              </a:rPr>
              <a:t/>
            </a:r>
            <a:br>
              <a:rPr lang="en-US" b="1" cap="none" dirty="0" smtClean="0">
                <a:latin typeface="Apple Casual"/>
                <a:cs typeface="Apple Casual"/>
              </a:rPr>
            </a:br>
            <a:r>
              <a:rPr lang="en-US" b="1" i="1" cap="none" dirty="0" smtClean="0">
                <a:latin typeface="Apple Casual"/>
                <a:cs typeface="Apple Casual"/>
              </a:rPr>
              <a:t>(“</a:t>
            </a:r>
            <a:r>
              <a:rPr lang="en-US" b="1" i="1" u="sng" cap="none" dirty="0" smtClean="0">
                <a:latin typeface="Apple Casual"/>
                <a:cs typeface="Apple Casual"/>
              </a:rPr>
              <a:t>En la </a:t>
            </a:r>
            <a:r>
              <a:rPr lang="en-US" b="1" i="1" u="sng" cap="none" dirty="0" err="1" smtClean="0">
                <a:latin typeface="Apple Casual"/>
                <a:cs typeface="Apple Casual"/>
              </a:rPr>
              <a:t>clínica</a:t>
            </a:r>
            <a:r>
              <a:rPr lang="en-US" b="1" i="1" u="sng" cap="none" dirty="0" smtClean="0">
                <a:latin typeface="Apple Casual"/>
                <a:cs typeface="Apple Casual"/>
              </a:rPr>
              <a:t>”)</a:t>
            </a:r>
            <a:endParaRPr lang="en-US" b="1" i="1" u="sng" cap="none" dirty="0">
              <a:latin typeface="Apple Casual"/>
              <a:cs typeface="Apple Casual"/>
            </a:endParaRPr>
          </a:p>
        </p:txBody>
      </p:sp>
    </p:spTree>
    <p:extLst>
      <p:ext uri="{BB962C8B-B14F-4D97-AF65-F5344CB8AC3E}">
        <p14:creationId xmlns:p14="http://schemas.microsoft.com/office/powerpoint/2010/main" val="3534201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prote</a:t>
            </a:r>
            <a:r>
              <a:rPr lang="es-VE" dirty="0" err="1" smtClean="0"/>
              <a:t>ínas</a:t>
            </a:r>
            <a:endParaRPr lang="es-VE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039" y="1853248"/>
            <a:ext cx="4490065" cy="370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27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/>
              <a:t>La comida chatarra</a:t>
            </a:r>
            <a:r>
              <a:rPr lang="en-US" dirty="0" smtClean="0"/>
              <a:t>/</a:t>
            </a:r>
            <a:r>
              <a:rPr lang="en-US" dirty="0" err="1" smtClean="0"/>
              <a:t>basura</a:t>
            </a:r>
            <a:endParaRPr lang="es-V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413" y="2163056"/>
            <a:ext cx="3945730" cy="337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47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grasas</a:t>
            </a:r>
            <a:r>
              <a:rPr lang="en-US" dirty="0" smtClean="0"/>
              <a:t> </a:t>
            </a:r>
            <a:r>
              <a:rPr lang="en-US" dirty="0" err="1" smtClean="0"/>
              <a:t>saturadas</a:t>
            </a:r>
            <a:endParaRPr lang="es-VE" dirty="0"/>
          </a:p>
        </p:txBody>
      </p:sp>
      <p:pic>
        <p:nvPicPr>
          <p:cNvPr id="1026" name="Picture 2" descr="http://www.newhealthadvisor.com/images/1HT00590/Saturated_Fats-vs-Unsaturated_Fa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346" y="1513167"/>
            <a:ext cx="7415029" cy="404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927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690" y="1801763"/>
            <a:ext cx="5254240" cy="40631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096" y="2016042"/>
            <a:ext cx="4720276" cy="354020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calcio</a:t>
            </a:r>
            <a:endParaRPr lang="es-VE" dirty="0"/>
          </a:p>
        </p:txBody>
      </p:sp>
      <p:sp>
        <p:nvSpPr>
          <p:cNvPr id="2" name="Rectangle 1"/>
          <p:cNvSpPr/>
          <p:nvPr/>
        </p:nvSpPr>
        <p:spPr>
          <a:xfrm>
            <a:off x="8138435" y="2039286"/>
            <a:ext cx="2504134" cy="105542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454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juntadeandalucia.es/averroes/~29701428/salud/nuevima/fibra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693" y="1649646"/>
            <a:ext cx="7250931" cy="410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fibra</a:t>
            </a:r>
            <a:endParaRPr lang="es-VE" dirty="0"/>
          </a:p>
        </p:txBody>
      </p:sp>
      <p:sp>
        <p:nvSpPr>
          <p:cNvPr id="6" name="Rectangle 5"/>
          <p:cNvSpPr/>
          <p:nvPr/>
        </p:nvSpPr>
        <p:spPr>
          <a:xfrm>
            <a:off x="3597102" y="1667599"/>
            <a:ext cx="3022465" cy="6061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80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/>
              <a:t>Los carbohidratos</a:t>
            </a:r>
            <a:endParaRPr lang="es-V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7654" y="1412399"/>
            <a:ext cx="6600825" cy="1962150"/>
          </a:xfrm>
          <a:prstGeom prst="rect">
            <a:avLst/>
          </a:prstGeom>
        </p:spPr>
      </p:pic>
      <p:pic>
        <p:nvPicPr>
          <p:cNvPr id="4098" name="Picture 2" descr="http://www.botanical-online.com/fotos/plantasmedicinales/hidratos-complejos-fuent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828" y="3939247"/>
            <a:ext cx="761047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04211" y="1423872"/>
            <a:ext cx="4220610" cy="32392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66491" y="3949393"/>
            <a:ext cx="4220610" cy="32392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899270" y="1706081"/>
            <a:ext cx="387424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602669" y="4244430"/>
            <a:ext cx="387424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578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1707</TotalTime>
  <Words>101</Words>
  <Application>Microsoft Macintosh PowerPoint</Application>
  <PresentationFormat>Custom</PresentationFormat>
  <Paragraphs>47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Ion</vt:lpstr>
      <vt:lpstr>Capítulo 10</vt:lpstr>
      <vt:lpstr>Hablar de la tarea de ayer (jueves)</vt:lpstr>
      <vt:lpstr> Práctica con todo el Subjuntivo (“En la clínica”)</vt:lpstr>
      <vt:lpstr>Las proteínas</vt:lpstr>
      <vt:lpstr>La comida chatarra/basura</vt:lpstr>
      <vt:lpstr>Las grasas saturadas</vt:lpstr>
      <vt:lpstr>El calcio</vt:lpstr>
      <vt:lpstr>La fibra</vt:lpstr>
      <vt:lpstr>Los carbohidratos</vt:lpstr>
      <vt:lpstr>¿Son saludables o no? Indica si las siguientes actividades o condiciones son saludables. Modelo: ponerse en forma    Sí, es saludable.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Stacey Alex</dc:creator>
  <cp:lastModifiedBy>Rosemarie Payne</cp:lastModifiedBy>
  <cp:revision>30</cp:revision>
  <dcterms:created xsi:type="dcterms:W3CDTF">2015-09-20T22:07:48Z</dcterms:created>
  <dcterms:modified xsi:type="dcterms:W3CDTF">2016-09-25T18:16:51Z</dcterms:modified>
</cp:coreProperties>
</file>