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318" r:id="rId2"/>
    <p:sldId id="438" r:id="rId3"/>
    <p:sldId id="401" r:id="rId4"/>
    <p:sldId id="404" r:id="rId5"/>
    <p:sldId id="437" r:id="rId6"/>
    <p:sldId id="402" r:id="rId7"/>
    <p:sldId id="43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-169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FB4F0-9E82-4C90-B0CA-8774D5F62A75}" type="datetimeFigureOut">
              <a:rPr lang="en-US" smtClean="0"/>
              <a:pPr/>
              <a:t>9/23/16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F5A7B-17EA-4A81-A0CE-64796F70C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7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8" y="1712271"/>
            <a:ext cx="11370464" cy="272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cap="none" dirty="0" smtClean="0">
                <a:latin typeface="Apple Casual"/>
                <a:cs typeface="Apple Casual"/>
              </a:rPr>
              <a:t/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r>
              <a:rPr lang="en-US" sz="6600" b="1" cap="none" dirty="0" err="1">
                <a:latin typeface="Apple Casual"/>
                <a:cs typeface="Apple Casual"/>
              </a:rPr>
              <a:t>C</a:t>
            </a:r>
            <a:r>
              <a:rPr lang="en-US" sz="6600" b="1" cap="none" dirty="0" err="1" smtClean="0">
                <a:latin typeface="Apple Casual"/>
                <a:cs typeface="Apple Casual"/>
              </a:rPr>
              <a:t>apítulo</a:t>
            </a:r>
            <a:r>
              <a:rPr lang="en-US" sz="6600" b="1" cap="none" dirty="0" smtClean="0">
                <a:latin typeface="Apple Casual"/>
                <a:cs typeface="Apple Casual"/>
              </a:rPr>
              <a:t> 10</a:t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r>
              <a:rPr lang="en-US" sz="6000" b="1" i="1" u="sng" cap="none" dirty="0" smtClean="0">
                <a:latin typeface="Apple Casual"/>
                <a:cs typeface="Apple Casual"/>
              </a:rPr>
              <a:t>¡</a:t>
            </a:r>
            <a:r>
              <a:rPr lang="en-US" sz="6000" b="1" i="1" u="sng" cap="none" dirty="0" err="1">
                <a:latin typeface="Apple Casual"/>
                <a:cs typeface="Apple Casual"/>
              </a:rPr>
              <a:t>T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u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 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salud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 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es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 lo 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primero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! </a:t>
            </a:r>
            <a:r>
              <a:rPr lang="en-US" sz="6600" b="1" u="sng" cap="none" dirty="0" smtClean="0">
                <a:latin typeface="Apple Casual"/>
                <a:cs typeface="Apple Casual"/>
              </a:rPr>
              <a:t/>
            </a:r>
            <a:br>
              <a:rPr lang="en-US" sz="6600" b="1" u="sng" cap="none" dirty="0" smtClean="0">
                <a:latin typeface="Apple Casual"/>
                <a:cs typeface="Apple Casual"/>
              </a:rPr>
            </a:br>
            <a:endParaRPr lang="en-US" sz="6600" b="1" u="sng" cap="none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205717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8" y="41093"/>
            <a:ext cx="11370464" cy="216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cap="none" dirty="0" smtClean="0">
                <a:latin typeface="Apple Casual"/>
                <a:cs typeface="Apple Casual"/>
              </a:rPr>
              <a:t/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r>
              <a:rPr lang="en-US" sz="6600" b="1" u="sng" cap="none" dirty="0">
                <a:latin typeface="Apple Casual"/>
                <a:cs typeface="Apple Casual"/>
              </a:rPr>
              <a:t>E</a:t>
            </a:r>
            <a:r>
              <a:rPr lang="en-US" sz="6600" b="1" u="sng" cap="none" dirty="0" smtClean="0">
                <a:latin typeface="Apple Casual"/>
                <a:cs typeface="Apple Casual"/>
              </a:rPr>
              <a:t>l </a:t>
            </a:r>
            <a:r>
              <a:rPr lang="en-US" sz="6600" b="1" u="sng" cap="none" dirty="0" err="1" smtClean="0">
                <a:latin typeface="Apple Casual"/>
                <a:cs typeface="Apple Casual"/>
              </a:rPr>
              <a:t>Subjuntivo</a:t>
            </a:r>
            <a:r>
              <a:rPr lang="en-US" sz="6600" b="1" cap="none" dirty="0" smtClean="0">
                <a:latin typeface="Apple Casual"/>
                <a:cs typeface="Apple Casual"/>
              </a:rPr>
              <a:t/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endParaRPr lang="en-US" sz="6600" b="1" u="sng" cap="none" dirty="0">
              <a:latin typeface="Apple Casual"/>
              <a:cs typeface="Apple Casu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5378" y="2366006"/>
            <a:ext cx="11370464" cy="216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cap="none" dirty="0" smtClean="0">
                <a:latin typeface="Apple Casual"/>
                <a:cs typeface="Apple Casual"/>
              </a:rPr>
              <a:t>¿</a:t>
            </a:r>
            <a:r>
              <a:rPr lang="en-US" sz="4800" b="1" cap="none" dirty="0" err="1" smtClean="0">
                <a:latin typeface="Apple Casual"/>
                <a:cs typeface="Apple Casual"/>
              </a:rPr>
              <a:t>Qué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es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una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manera</a:t>
            </a:r>
            <a:r>
              <a:rPr lang="en-US" sz="4800" b="1" cap="none" dirty="0" smtClean="0">
                <a:latin typeface="Apple Casual"/>
                <a:cs typeface="Apple Casual"/>
              </a:rPr>
              <a:t> [way] </a:t>
            </a:r>
            <a:r>
              <a:rPr lang="en-US" sz="4800" b="1" cap="none" dirty="0" err="1" smtClean="0">
                <a:latin typeface="Apple Casual"/>
                <a:cs typeface="Apple Casual"/>
              </a:rPr>
              <a:t>fácil</a:t>
            </a:r>
            <a:r>
              <a:rPr lang="en-US" sz="4800" b="1" cap="none" dirty="0" smtClean="0">
                <a:latin typeface="Apple Casual"/>
                <a:cs typeface="Apple Casual"/>
              </a:rPr>
              <a:t> de </a:t>
            </a:r>
            <a:r>
              <a:rPr lang="en-US" sz="4800" b="1" cap="none" dirty="0" err="1" smtClean="0">
                <a:latin typeface="Apple Casual"/>
                <a:cs typeface="Apple Casual"/>
              </a:rPr>
              <a:t>recordar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las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reglas</a:t>
            </a:r>
            <a:r>
              <a:rPr lang="en-US" sz="4800" b="1" cap="none" dirty="0" smtClean="0">
                <a:latin typeface="Apple Casual"/>
                <a:cs typeface="Apple Casual"/>
              </a:rPr>
              <a:t> del </a:t>
            </a:r>
            <a:r>
              <a:rPr lang="en-US" sz="4800" b="1" cap="none" dirty="0" err="1" smtClean="0">
                <a:latin typeface="Apple Casual"/>
                <a:cs typeface="Apple Casual"/>
              </a:rPr>
              <a:t>subjuntivo</a:t>
            </a:r>
            <a:r>
              <a:rPr lang="en-US" sz="4800" b="1" cap="none" dirty="0" smtClean="0">
                <a:latin typeface="Apple Casual"/>
                <a:cs typeface="Apple Casual"/>
              </a:rPr>
              <a:t>?</a:t>
            </a:r>
            <a:endParaRPr lang="en-US" sz="4800" b="1" cap="none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401912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5384" y="747662"/>
            <a:ext cx="8610600" cy="1293028"/>
          </a:xfrm>
        </p:spPr>
        <p:txBody>
          <a:bodyPr/>
          <a:lstStyle/>
          <a:p>
            <a:pPr algn="ctr"/>
            <a:r>
              <a:rPr lang="en-US" b="1" dirty="0" smtClean="0"/>
              <a:t>“UWEIRDO”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120" y="2077580"/>
            <a:ext cx="10820400" cy="40241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Uncertainty</a:t>
            </a:r>
          </a:p>
          <a:p>
            <a:r>
              <a:rPr lang="en-US" sz="2800" b="1" dirty="0"/>
              <a:t>W</a:t>
            </a:r>
            <a:r>
              <a:rPr lang="en-US" sz="2800" b="1" dirty="0" smtClean="0"/>
              <a:t>ishes, hopes, preferences</a:t>
            </a:r>
          </a:p>
          <a:p>
            <a:r>
              <a:rPr lang="en-US" sz="2800" b="1" dirty="0" smtClean="0"/>
              <a:t>Emotions</a:t>
            </a:r>
          </a:p>
          <a:p>
            <a:r>
              <a:rPr lang="en-US" sz="2800" b="1" dirty="0" smtClean="0"/>
              <a:t>Impersonal Expressions</a:t>
            </a:r>
          </a:p>
          <a:p>
            <a:r>
              <a:rPr lang="en-US" sz="2800" b="1" dirty="0" smtClean="0"/>
              <a:t>Recommendations</a:t>
            </a:r>
          </a:p>
          <a:p>
            <a:r>
              <a:rPr lang="en-US" sz="2800" b="1" dirty="0" smtClean="0"/>
              <a:t>Doubt</a:t>
            </a:r>
          </a:p>
          <a:p>
            <a:r>
              <a:rPr lang="en-US" sz="2800" b="1" dirty="0" err="1" smtClean="0"/>
              <a:t>Ojalá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570735" y="2122367"/>
            <a:ext cx="5129955" cy="46792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72746" y="4146461"/>
            <a:ext cx="5129955" cy="46792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2745" y="3645113"/>
            <a:ext cx="5129955" cy="46792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4756" y="3162476"/>
            <a:ext cx="5129955" cy="46792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0057" y="5153146"/>
            <a:ext cx="5129955" cy="46792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72746" y="2607002"/>
            <a:ext cx="5129955" cy="553477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6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6856" y="814496"/>
            <a:ext cx="12978856" cy="1293028"/>
          </a:xfrm>
        </p:spPr>
        <p:txBody>
          <a:bodyPr>
            <a:normAutofit/>
          </a:bodyPr>
          <a:lstStyle/>
          <a:p>
            <a:pPr algn="ctr"/>
            <a:r>
              <a:rPr lang="en-US" sz="3600" b="1" cap="none" dirty="0" err="1" smtClean="0"/>
              <a:t>Ojalá</a:t>
            </a:r>
            <a:r>
              <a:rPr lang="en-US" sz="3600" b="1" cap="none" dirty="0" smtClean="0"/>
              <a:t>=</a:t>
            </a:r>
            <a:endParaRPr lang="en-US" sz="3600" b="1" u="sng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59" y="2712608"/>
            <a:ext cx="11496447" cy="208360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Es</a:t>
            </a:r>
            <a:r>
              <a:rPr lang="en-US" sz="3200" dirty="0" smtClean="0"/>
              <a:t> un </a:t>
            </a:r>
            <a:r>
              <a:rPr lang="en-US" sz="3200" dirty="0" err="1" smtClean="0"/>
              <a:t>verbo</a:t>
            </a:r>
            <a:r>
              <a:rPr lang="en-US" sz="3200" dirty="0" smtClean="0"/>
              <a:t> especial</a:t>
            </a:r>
          </a:p>
          <a:p>
            <a:r>
              <a:rPr lang="en-US" sz="3200" dirty="0" err="1" smtClean="0"/>
              <a:t>Siempre</a:t>
            </a:r>
            <a:r>
              <a:rPr lang="en-US" sz="3200" dirty="0" smtClean="0"/>
              <a:t> </a:t>
            </a:r>
            <a:r>
              <a:rPr lang="en-US" sz="3200" dirty="0" err="1" smtClean="0"/>
              <a:t>usas</a:t>
            </a:r>
            <a:r>
              <a:rPr lang="en-US" sz="3200" dirty="0" smtClean="0"/>
              <a:t> el </a:t>
            </a:r>
            <a:r>
              <a:rPr lang="en-US" sz="3200" dirty="0" err="1" smtClean="0"/>
              <a:t>subjuntivo</a:t>
            </a:r>
            <a:r>
              <a:rPr lang="en-US" sz="3200" dirty="0" smtClean="0"/>
              <a:t> con </a:t>
            </a:r>
            <a:r>
              <a:rPr lang="en-US" sz="3200" b="1" dirty="0" err="1" smtClean="0"/>
              <a:t>ojalá</a:t>
            </a:r>
            <a:endParaRPr lang="en-US" sz="3200" b="1" dirty="0" smtClean="0"/>
          </a:p>
          <a:p>
            <a:r>
              <a:rPr lang="en-US" sz="3200" dirty="0" err="1" smtClean="0"/>
              <a:t>Puedes</a:t>
            </a:r>
            <a:r>
              <a:rPr lang="en-US" sz="3200" dirty="0" smtClean="0"/>
              <a:t> </a:t>
            </a:r>
            <a:r>
              <a:rPr lang="en-US" sz="3200" dirty="0" err="1" smtClean="0"/>
              <a:t>usar</a:t>
            </a:r>
            <a:r>
              <a:rPr lang="en-US" sz="3200" dirty="0" smtClean="0"/>
              <a:t> </a:t>
            </a:r>
            <a:r>
              <a:rPr lang="en-US" sz="3200" b="1" dirty="0" err="1" smtClean="0"/>
              <a:t>ojalá</a:t>
            </a:r>
            <a:r>
              <a:rPr lang="en-US" sz="3200" dirty="0" smtClean="0"/>
              <a:t> con o sin la </a:t>
            </a:r>
            <a:r>
              <a:rPr lang="en-US" sz="3200" dirty="0" err="1" smtClean="0"/>
              <a:t>palabra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que</a:t>
            </a:r>
            <a:endParaRPr lang="en-US" sz="3200" u="sng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51426" y="1334550"/>
            <a:ext cx="12978856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cap="none" dirty="0" smtClean="0"/>
              <a:t>“God willing” </a:t>
            </a:r>
            <a:r>
              <a:rPr lang="en-US" sz="2800" b="1" cap="none" dirty="0" smtClean="0"/>
              <a:t>or</a:t>
            </a:r>
            <a:r>
              <a:rPr lang="en-US" sz="2800" b="1" i="1" cap="none" dirty="0" smtClean="0"/>
              <a:t> “I hope that”</a:t>
            </a:r>
            <a:endParaRPr lang="en-US" sz="2800" b="1" i="1" u="sng" cap="non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759" y="4603027"/>
            <a:ext cx="11496447" cy="761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 	</a:t>
            </a:r>
            <a:r>
              <a:rPr lang="en-US" sz="3200" dirty="0" err="1" smtClean="0"/>
              <a:t>Ej</a:t>
            </a:r>
            <a:r>
              <a:rPr lang="en-US" sz="3200" dirty="0" smtClean="0"/>
              <a:t>.  </a:t>
            </a:r>
            <a:r>
              <a:rPr lang="en-US" sz="3200" dirty="0" err="1" smtClean="0"/>
              <a:t>Ojalá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que</a:t>
            </a:r>
            <a:r>
              <a:rPr lang="en-US" sz="3200" dirty="0" smtClean="0"/>
              <a:t> el </a:t>
            </a:r>
            <a:r>
              <a:rPr lang="en-US" sz="3200" dirty="0" err="1" smtClean="0"/>
              <a:t>médico</a:t>
            </a:r>
            <a:r>
              <a:rPr lang="en-US" sz="3200" dirty="0" smtClean="0"/>
              <a:t> </a:t>
            </a:r>
            <a:r>
              <a:rPr lang="en-US" sz="3200" dirty="0" err="1" smtClean="0"/>
              <a:t>llegue</a:t>
            </a:r>
            <a:r>
              <a:rPr lang="en-US" sz="3200" dirty="0" smtClean="0"/>
              <a:t> pronto.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1769" y="5340331"/>
            <a:ext cx="11496447" cy="761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n-US" sz="3200" i="1" dirty="0" smtClean="0"/>
              <a:t>O</a:t>
            </a:r>
            <a:r>
              <a:rPr lang="en-US" sz="3200" dirty="0" smtClean="0"/>
              <a:t>   </a:t>
            </a:r>
            <a:r>
              <a:rPr lang="en-US" sz="3200" dirty="0" err="1" smtClean="0"/>
              <a:t>Ojalá</a:t>
            </a:r>
            <a:r>
              <a:rPr lang="en-US" sz="3200" dirty="0" smtClean="0"/>
              <a:t>  el </a:t>
            </a:r>
            <a:r>
              <a:rPr lang="en-US" sz="3200" dirty="0" err="1" smtClean="0"/>
              <a:t>médico</a:t>
            </a:r>
            <a:r>
              <a:rPr lang="en-US" sz="3200" dirty="0" smtClean="0"/>
              <a:t> </a:t>
            </a:r>
            <a:r>
              <a:rPr lang="en-US" sz="3200" dirty="0" err="1" smtClean="0"/>
              <a:t>llegue</a:t>
            </a:r>
            <a:r>
              <a:rPr lang="en-US" sz="3200" dirty="0" smtClean="0"/>
              <a:t> pronto.</a:t>
            </a:r>
          </a:p>
        </p:txBody>
      </p:sp>
      <p:sp>
        <p:nvSpPr>
          <p:cNvPr id="4" name="Up Arrow 3"/>
          <p:cNvSpPr/>
          <p:nvPr/>
        </p:nvSpPr>
        <p:spPr>
          <a:xfrm flipH="1">
            <a:off x="3208311" y="5782194"/>
            <a:ext cx="200520" cy="551481"/>
          </a:xfrm>
          <a:prstGeom prst="upArrow">
            <a:avLst/>
          </a:prstGeom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4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 build="p"/>
      <p:bldP spid="8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9-21 at 2.5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49" y="4896159"/>
            <a:ext cx="9471282" cy="762964"/>
          </a:xfrm>
          <a:prstGeom prst="rect">
            <a:avLst/>
          </a:prstGeom>
        </p:spPr>
      </p:pic>
      <p:pic>
        <p:nvPicPr>
          <p:cNvPr id="6" name="Picture 5" descr="Screen Shot 2016-09-21 at 2.52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80" y="2813564"/>
            <a:ext cx="10737118" cy="612300"/>
          </a:xfrm>
          <a:prstGeom prst="rect">
            <a:avLst/>
          </a:prstGeom>
        </p:spPr>
      </p:pic>
      <p:pic>
        <p:nvPicPr>
          <p:cNvPr id="7" name="Picture 6" descr="Screen Shot 2016-09-21 at 2.52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5" y="3638115"/>
            <a:ext cx="6433716" cy="983319"/>
          </a:xfrm>
          <a:prstGeom prst="rect">
            <a:avLst/>
          </a:prstGeom>
        </p:spPr>
      </p:pic>
      <p:pic>
        <p:nvPicPr>
          <p:cNvPr id="9" name="Picture 8" descr="Screen Shot 2016-09-21 at 2.51.5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82" y="1755055"/>
            <a:ext cx="9678062" cy="651408"/>
          </a:xfrm>
          <a:prstGeom prst="rect">
            <a:avLst/>
          </a:prstGeom>
        </p:spPr>
      </p:pic>
      <p:pic>
        <p:nvPicPr>
          <p:cNvPr id="8" name="Picture 7" descr="Screen Shot 2016-09-21 at 2.52.37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0" y="3810575"/>
            <a:ext cx="5292417" cy="57289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403771"/>
            <a:ext cx="12348656" cy="46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2391751"/>
            <a:ext cx="12348656" cy="46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00260" y="3327591"/>
            <a:ext cx="12448916" cy="56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56656" y="4296863"/>
            <a:ext cx="12471892" cy="783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 flipH="1">
            <a:off x="9802300" y="1437192"/>
            <a:ext cx="2038809" cy="46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885628" y="2339613"/>
            <a:ext cx="10042682" cy="0"/>
          </a:xfrm>
          <a:prstGeom prst="line">
            <a:avLst/>
          </a:prstGeom>
          <a:ln w="3810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Sun 18"/>
          <p:cNvSpPr/>
          <p:nvPr/>
        </p:nvSpPr>
        <p:spPr>
          <a:xfrm>
            <a:off x="9909003" y="701889"/>
            <a:ext cx="1303376" cy="985981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530994" y="551482"/>
            <a:ext cx="1019308" cy="919134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4-Point Star 21"/>
          <p:cNvSpPr/>
          <p:nvPr/>
        </p:nvSpPr>
        <p:spPr>
          <a:xfrm>
            <a:off x="10059392" y="5548232"/>
            <a:ext cx="1165050" cy="885713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n 23"/>
          <p:cNvSpPr/>
          <p:nvPr/>
        </p:nvSpPr>
        <p:spPr>
          <a:xfrm>
            <a:off x="1238547" y="5968022"/>
            <a:ext cx="833487" cy="465923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6856" y="814496"/>
            <a:ext cx="12978856" cy="1293028"/>
          </a:xfrm>
        </p:spPr>
        <p:txBody>
          <a:bodyPr>
            <a:normAutofit/>
          </a:bodyPr>
          <a:lstStyle/>
          <a:p>
            <a:pPr algn="l"/>
            <a:r>
              <a:rPr lang="en-US" sz="2400" b="1" cap="none" dirty="0"/>
              <a:t>	</a:t>
            </a:r>
            <a:r>
              <a:rPr lang="en-US" sz="2400" b="1" cap="none" dirty="0" smtClean="0"/>
              <a:t>        </a:t>
            </a:r>
            <a:r>
              <a:rPr lang="en-US" sz="2400" b="1" u="sng" cap="none" dirty="0" err="1" smtClean="0"/>
              <a:t>Algunos</a:t>
            </a:r>
            <a:r>
              <a:rPr lang="en-US" sz="2400" b="1" u="sng" cap="none" dirty="0" smtClean="0"/>
              <a:t> </a:t>
            </a:r>
            <a:r>
              <a:rPr lang="en-US" sz="2400" b="1" u="sng" cap="none" dirty="0" err="1" smtClean="0"/>
              <a:t>verbos</a:t>
            </a:r>
            <a:r>
              <a:rPr lang="en-US" sz="2400" b="1" u="sng" cap="none" dirty="0" smtClean="0"/>
              <a:t> de </a:t>
            </a:r>
            <a:r>
              <a:rPr lang="en-US" sz="2400" b="1" u="sng" cap="none" dirty="0" err="1" smtClean="0"/>
              <a:t>emoción</a:t>
            </a:r>
            <a:r>
              <a:rPr lang="en-US" sz="2400" b="1" cap="none" dirty="0" smtClean="0"/>
              <a:t>                </a:t>
            </a:r>
            <a:r>
              <a:rPr lang="en-US" sz="2400" b="1" u="sng" cap="none" dirty="0" err="1" smtClean="0"/>
              <a:t>Algunas</a:t>
            </a:r>
            <a:r>
              <a:rPr lang="en-US" sz="2400" b="1" u="sng" cap="none" dirty="0" smtClean="0"/>
              <a:t> </a:t>
            </a:r>
            <a:r>
              <a:rPr lang="en-US" sz="2400" b="1" u="sng" cap="none" dirty="0" err="1" smtClean="0"/>
              <a:t>expresiones</a:t>
            </a:r>
            <a:r>
              <a:rPr lang="en-US" sz="2400" b="1" u="sng" cap="none" dirty="0" smtClean="0"/>
              <a:t> </a:t>
            </a:r>
            <a:r>
              <a:rPr lang="en-US" sz="2400" b="1" u="sng" cap="none" dirty="0" err="1" smtClean="0"/>
              <a:t>impersonales</a:t>
            </a:r>
            <a:endParaRPr lang="en-US" sz="2400" b="1" u="sng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59" y="1826896"/>
            <a:ext cx="11496447" cy="402412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legrarse</a:t>
            </a:r>
            <a:r>
              <a:rPr lang="en-US" dirty="0" smtClean="0"/>
              <a:t> de=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/</a:t>
            </a:r>
            <a:r>
              <a:rPr lang="en-US" dirty="0" err="1" smtClean="0"/>
              <a:t>malo</a:t>
            </a:r>
            <a:r>
              <a:rPr lang="en-US" dirty="0" smtClean="0"/>
              <a:t>/</a:t>
            </a:r>
            <a:r>
              <a:rPr lang="en-US" dirty="0" err="1" smtClean="0"/>
              <a:t>mejor</a:t>
            </a:r>
            <a:r>
              <a:rPr lang="en-US" dirty="0" smtClean="0"/>
              <a:t>=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nojar</a:t>
            </a:r>
            <a:r>
              <a:rPr lang="en-US" dirty="0" smtClean="0"/>
              <a:t>=</a:t>
            </a:r>
            <a:r>
              <a:rPr lang="en-US" dirty="0"/>
              <a:t>	</a:t>
            </a:r>
            <a:r>
              <a:rPr lang="en-US" dirty="0" smtClean="0"/>
              <a:t>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extraño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esperar</a:t>
            </a:r>
            <a:r>
              <a:rPr lang="en-US" dirty="0" smtClean="0"/>
              <a:t>=	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/</a:t>
            </a:r>
            <a:r>
              <a:rPr lang="en-US" dirty="0" err="1" smtClean="0"/>
              <a:t>difícil</a:t>
            </a:r>
            <a:r>
              <a:rPr lang="en-US" dirty="0" smtClean="0"/>
              <a:t>=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star</a:t>
            </a:r>
            <a:r>
              <a:rPr lang="en-US" dirty="0" smtClean="0"/>
              <a:t> </a:t>
            </a:r>
            <a:r>
              <a:rPr lang="en-US" dirty="0" err="1" smtClean="0"/>
              <a:t>contento</a:t>
            </a:r>
            <a:r>
              <a:rPr lang="en-US" dirty="0" smtClean="0"/>
              <a:t>/a (de)=	 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fantástico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lamentar</a:t>
            </a:r>
            <a:r>
              <a:rPr lang="en-US" dirty="0" smtClean="0"/>
              <a:t>=				 	 </a:t>
            </a:r>
            <a:r>
              <a:rPr lang="en-US" dirty="0" err="1" smtClean="0"/>
              <a:t>Es</a:t>
            </a:r>
            <a:r>
              <a:rPr lang="en-US" dirty="0" smtClean="0"/>
              <a:t> lamentable=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olestar</a:t>
            </a:r>
            <a:r>
              <a:rPr lang="en-US" dirty="0" smtClean="0"/>
              <a:t>=				 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lástima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sentir</a:t>
            </a:r>
            <a:r>
              <a:rPr lang="en-US" dirty="0" smtClean="0"/>
              <a:t>=					 </a:t>
            </a:r>
            <a:r>
              <a:rPr lang="en-US" dirty="0" err="1" smtClean="0"/>
              <a:t>Es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lógico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sorprender</a:t>
            </a:r>
            <a:r>
              <a:rPr lang="en-US" dirty="0" smtClean="0"/>
              <a:t>=			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(</a:t>
            </a:r>
            <a:r>
              <a:rPr lang="en-US" dirty="0" err="1" smtClean="0"/>
              <a:t>im</a:t>
            </a:r>
            <a:r>
              <a:rPr lang="en-US" dirty="0" smtClean="0"/>
              <a:t>)</a:t>
            </a:r>
            <a:r>
              <a:rPr lang="en-US" dirty="0" err="1" smtClean="0"/>
              <a:t>posible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temer</a:t>
            </a:r>
            <a:r>
              <a:rPr lang="en-US" dirty="0" smtClean="0"/>
              <a:t>=	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ridículo</a:t>
            </a:r>
            <a:r>
              <a:rPr lang="en-US" dirty="0" smtClean="0"/>
              <a:t>=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ener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(de)=</a:t>
            </a: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sorprendente</a:t>
            </a:r>
            <a:r>
              <a:rPr lang="en-US" dirty="0" smtClean="0"/>
              <a:t>=</a:t>
            </a:r>
          </a:p>
        </p:txBody>
      </p:sp>
      <p:sp>
        <p:nvSpPr>
          <p:cNvPr id="4" name="Rectangle 3"/>
          <p:cNvSpPr/>
          <p:nvPr/>
        </p:nvSpPr>
        <p:spPr>
          <a:xfrm>
            <a:off x="2530934" y="1860083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be glad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2536" y="2227737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anger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2536" y="2612101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hope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3791" y="3029891"/>
            <a:ext cx="2248113" cy="379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be happy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3184" y="3430967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regret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1645" y="3817328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bother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23537" y="4203689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feel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316" y="4590051"/>
            <a:ext cx="1857754" cy="373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surprise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20188" y="4993122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fear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8995" y="5381118"/>
            <a:ext cx="1953991" cy="401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itka Text" panose="02000505000000020004" pitchFamily="2" charset="0"/>
              </a:rPr>
              <a:t>t</a:t>
            </a:r>
            <a:r>
              <a:rPr lang="en-US" sz="2400" dirty="0" smtClean="0">
                <a:latin typeface="Sitka Text" panose="02000505000000020004" pitchFamily="2" charset="0"/>
              </a:rPr>
              <a:t>o be afraid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70323" y="1805212"/>
            <a:ext cx="2810454" cy="38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good/bad/better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77600" y="2177601"/>
            <a:ext cx="1663265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strange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78379" y="2545254"/>
            <a:ext cx="2515472" cy="36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easy/difficult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78379" y="2929619"/>
            <a:ext cx="1830364" cy="379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fantastic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80908" y="3332692"/>
            <a:ext cx="2279523" cy="393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regrettable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78899" y="3731774"/>
            <a:ext cx="1964044" cy="395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a shame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13030" y="4134847"/>
            <a:ext cx="2298243" cy="395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(</a:t>
            </a:r>
            <a:r>
              <a:rPr lang="en-US" sz="2400" dirty="0" err="1" smtClean="0">
                <a:latin typeface="Sitka Text" panose="02000505000000020004" pitchFamily="2" charset="0"/>
              </a:rPr>
              <a:t>il</a:t>
            </a:r>
            <a:r>
              <a:rPr lang="en-US" sz="2400" dirty="0" smtClean="0">
                <a:latin typeface="Sitka Text" panose="02000505000000020004" pitchFamily="2" charset="0"/>
              </a:rPr>
              <a:t>)logical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61928" y="4550641"/>
            <a:ext cx="2298243" cy="395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(</a:t>
            </a:r>
            <a:r>
              <a:rPr lang="en-US" sz="2400" dirty="0" err="1" smtClean="0">
                <a:latin typeface="Sitka Text" panose="02000505000000020004" pitchFamily="2" charset="0"/>
              </a:rPr>
              <a:t>im</a:t>
            </a:r>
            <a:r>
              <a:rPr lang="en-US" sz="2400" dirty="0" smtClean="0">
                <a:latin typeface="Sitka Text" panose="02000505000000020004" pitchFamily="2" charset="0"/>
              </a:rPr>
              <a:t>)possible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96320" y="4970426"/>
            <a:ext cx="2298243" cy="395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</a:t>
            </a:r>
            <a:r>
              <a:rPr lang="en-US" sz="2400" dirty="0" smtClean="0">
                <a:latin typeface="Sitka Text" panose="02000505000000020004" pitchFamily="2" charset="0"/>
              </a:rPr>
              <a:t>ridiculous</a:t>
            </a:r>
            <a:endParaRPr lang="en-US" sz="2400" dirty="0">
              <a:latin typeface="Sitka Text" panose="02000505000000020004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50279" y="5373500"/>
            <a:ext cx="2298243" cy="395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itka Text" panose="02000505000000020004" pitchFamily="2" charset="0"/>
              </a:rPr>
              <a:t>It’s surprising</a:t>
            </a:r>
            <a:endParaRPr lang="en-US" sz="2400" dirty="0">
              <a:latin typeface="Sitka Tex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2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65063" y="1901387"/>
            <a:ext cx="10187450" cy="2673846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latin typeface="Apple Casual"/>
                <a:cs typeface="Apple Casual"/>
              </a:rPr>
              <a:t/>
            </a:r>
            <a:br>
              <a:rPr lang="en-US" b="1" cap="none" dirty="0" smtClean="0">
                <a:latin typeface="Apple Casual"/>
                <a:cs typeface="Apple Casual"/>
              </a:rPr>
            </a:br>
            <a:r>
              <a:rPr lang="en-US" b="1" u="sng" cap="none" dirty="0" err="1" smtClean="0">
                <a:latin typeface="Apple Casual"/>
                <a:cs typeface="Apple Casual"/>
              </a:rPr>
              <a:t>Práctica</a:t>
            </a:r>
            <a:r>
              <a:rPr lang="en-US" b="1" u="sng" cap="none" dirty="0" smtClean="0">
                <a:latin typeface="Apple Casual"/>
                <a:cs typeface="Apple Casual"/>
              </a:rPr>
              <a:t> con </a:t>
            </a:r>
            <a:r>
              <a:rPr lang="en-US" b="1" u="sng" cap="none" dirty="0" err="1" smtClean="0">
                <a:latin typeface="Apple Casual"/>
                <a:cs typeface="Apple Casual"/>
              </a:rPr>
              <a:t>todo</a:t>
            </a:r>
            <a:r>
              <a:rPr lang="en-US" b="1" u="sng" cap="none" dirty="0" smtClean="0">
                <a:latin typeface="Apple Casual"/>
                <a:cs typeface="Apple Casual"/>
              </a:rPr>
              <a:t> el </a:t>
            </a:r>
            <a:r>
              <a:rPr lang="en-US" b="1" u="sng" cap="none" dirty="0" err="1" smtClean="0">
                <a:latin typeface="Apple Casual"/>
                <a:cs typeface="Apple Casual"/>
              </a:rPr>
              <a:t>Subjuntivo</a:t>
            </a:r>
            <a:r>
              <a:rPr lang="en-US" b="1" cap="none" dirty="0" smtClean="0">
                <a:latin typeface="Apple Casual"/>
                <a:cs typeface="Apple Casual"/>
              </a:rPr>
              <a:t/>
            </a:r>
            <a:br>
              <a:rPr lang="en-US" b="1" cap="none" dirty="0" smtClean="0">
                <a:latin typeface="Apple Casual"/>
                <a:cs typeface="Apple Casual"/>
              </a:rPr>
            </a:br>
            <a:r>
              <a:rPr lang="en-US" b="1" i="1" cap="none" dirty="0" smtClean="0">
                <a:latin typeface="Apple Casual"/>
                <a:cs typeface="Apple Casual"/>
              </a:rPr>
              <a:t>(“</a:t>
            </a:r>
            <a:r>
              <a:rPr lang="en-US" b="1" i="1" u="sng" cap="none" dirty="0" smtClean="0">
                <a:latin typeface="Apple Casual"/>
                <a:cs typeface="Apple Casual"/>
              </a:rPr>
              <a:t>En la </a:t>
            </a:r>
            <a:r>
              <a:rPr lang="en-US" b="1" i="1" u="sng" cap="none" dirty="0" err="1" smtClean="0">
                <a:latin typeface="Apple Casual"/>
                <a:cs typeface="Apple Casual"/>
              </a:rPr>
              <a:t>clínica</a:t>
            </a:r>
            <a:r>
              <a:rPr lang="en-US" b="1" i="1" u="sng" cap="none" dirty="0" smtClean="0">
                <a:latin typeface="Apple Casual"/>
                <a:cs typeface="Apple Casual"/>
              </a:rPr>
              <a:t>”)</a:t>
            </a:r>
            <a:endParaRPr lang="en-US" b="1" i="1" u="sng" cap="none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274062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9741</TotalTime>
  <Words>130</Words>
  <Application>Microsoft Macintosh PowerPoint</Application>
  <PresentationFormat>Custom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 Capítulo 10 ¡Tu salud es lo primero!  </vt:lpstr>
      <vt:lpstr> El Subjuntivo </vt:lpstr>
      <vt:lpstr>“UWEIRDO”</vt:lpstr>
      <vt:lpstr>Ojalá=</vt:lpstr>
      <vt:lpstr>PowerPoint Presentation</vt:lpstr>
      <vt:lpstr>         Algunos verbos de emoción                Algunas expresiones impersonales</vt:lpstr>
      <vt:lpstr> Práctica con todo el Subjuntivo (“En la clínica”)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Mandatos formales</dc:title>
  <dc:creator>Gisela Diaz</dc:creator>
  <cp:lastModifiedBy>Rosemarie Payne</cp:lastModifiedBy>
  <cp:revision>93</cp:revision>
  <cp:lastPrinted>2016-09-22T17:49:13Z</cp:lastPrinted>
  <dcterms:created xsi:type="dcterms:W3CDTF">2016-09-13T12:30:57Z</dcterms:created>
  <dcterms:modified xsi:type="dcterms:W3CDTF">2016-09-23T15:43:50Z</dcterms:modified>
</cp:coreProperties>
</file>