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318" r:id="rId2"/>
    <p:sldId id="436" r:id="rId3"/>
    <p:sldId id="400" r:id="rId4"/>
    <p:sldId id="401" r:id="rId5"/>
    <p:sldId id="399" r:id="rId6"/>
    <p:sldId id="402" r:id="rId7"/>
    <p:sldId id="404" r:id="rId8"/>
    <p:sldId id="43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6" d="100"/>
          <a:sy n="76" d="100"/>
        </p:scale>
        <p:origin x="-1112" y="-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FB4F0-9E82-4C90-B0CA-8774D5F62A75}" type="datetimeFigureOut">
              <a:rPr lang="en-US" smtClean="0"/>
              <a:pPr/>
              <a:t>9/21/16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F5A7B-17EA-4A81-A0CE-64796F70C0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76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9/21/16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9/21/16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9/21/16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68" y="1712271"/>
            <a:ext cx="11370464" cy="27253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cap="none" dirty="0" smtClean="0">
                <a:latin typeface="Apple Casual"/>
                <a:cs typeface="Apple Casual"/>
              </a:rPr>
              <a:t/>
            </a:r>
            <a:br>
              <a:rPr lang="en-US" sz="6600" b="1" cap="none" dirty="0" smtClean="0">
                <a:latin typeface="Apple Casual"/>
                <a:cs typeface="Apple Casual"/>
              </a:rPr>
            </a:br>
            <a:r>
              <a:rPr lang="en-US" sz="6600" b="1" cap="none" dirty="0" err="1">
                <a:latin typeface="Apple Casual"/>
                <a:cs typeface="Apple Casual"/>
              </a:rPr>
              <a:t>C</a:t>
            </a:r>
            <a:r>
              <a:rPr lang="en-US" sz="6600" b="1" cap="none" dirty="0" err="1" smtClean="0">
                <a:latin typeface="Apple Casual"/>
                <a:cs typeface="Apple Casual"/>
              </a:rPr>
              <a:t>apítulo</a:t>
            </a:r>
            <a:r>
              <a:rPr lang="en-US" sz="6600" b="1" cap="none" dirty="0" smtClean="0">
                <a:latin typeface="Apple Casual"/>
                <a:cs typeface="Apple Casual"/>
              </a:rPr>
              <a:t> 10</a:t>
            </a:r>
            <a:br>
              <a:rPr lang="en-US" sz="6600" b="1" cap="none" dirty="0" smtClean="0">
                <a:latin typeface="Apple Casual"/>
                <a:cs typeface="Apple Casual"/>
              </a:rPr>
            </a:br>
            <a:r>
              <a:rPr lang="en-US" sz="6000" b="1" i="1" u="sng" cap="none" dirty="0" smtClean="0">
                <a:latin typeface="Apple Casual"/>
                <a:cs typeface="Apple Casual"/>
              </a:rPr>
              <a:t>¡</a:t>
            </a:r>
            <a:r>
              <a:rPr lang="en-US" sz="6000" b="1" i="1" u="sng" cap="none" dirty="0" err="1">
                <a:latin typeface="Apple Casual"/>
                <a:cs typeface="Apple Casual"/>
              </a:rPr>
              <a:t>T</a:t>
            </a:r>
            <a:r>
              <a:rPr lang="en-US" sz="6000" b="1" i="1" u="sng" cap="none" dirty="0" err="1" smtClean="0">
                <a:latin typeface="Apple Casual"/>
                <a:cs typeface="Apple Casual"/>
              </a:rPr>
              <a:t>u</a:t>
            </a:r>
            <a:r>
              <a:rPr lang="en-US" sz="6000" b="1" i="1" u="sng" cap="none" dirty="0" smtClean="0">
                <a:latin typeface="Apple Casual"/>
                <a:cs typeface="Apple Casual"/>
              </a:rPr>
              <a:t> </a:t>
            </a:r>
            <a:r>
              <a:rPr lang="en-US" sz="6000" b="1" i="1" u="sng" cap="none" dirty="0" err="1" smtClean="0">
                <a:latin typeface="Apple Casual"/>
                <a:cs typeface="Apple Casual"/>
              </a:rPr>
              <a:t>salud</a:t>
            </a:r>
            <a:r>
              <a:rPr lang="en-US" sz="6000" b="1" i="1" u="sng" cap="none" dirty="0" smtClean="0">
                <a:latin typeface="Apple Casual"/>
                <a:cs typeface="Apple Casual"/>
              </a:rPr>
              <a:t> </a:t>
            </a:r>
            <a:r>
              <a:rPr lang="en-US" sz="6000" b="1" i="1" u="sng" cap="none" dirty="0" err="1" smtClean="0">
                <a:latin typeface="Apple Casual"/>
                <a:cs typeface="Apple Casual"/>
              </a:rPr>
              <a:t>es</a:t>
            </a:r>
            <a:r>
              <a:rPr lang="en-US" sz="6000" b="1" i="1" u="sng" cap="none" dirty="0" smtClean="0">
                <a:latin typeface="Apple Casual"/>
                <a:cs typeface="Apple Casual"/>
              </a:rPr>
              <a:t> lo </a:t>
            </a:r>
            <a:r>
              <a:rPr lang="en-US" sz="6000" b="1" i="1" u="sng" cap="none" dirty="0" err="1" smtClean="0">
                <a:latin typeface="Apple Casual"/>
                <a:cs typeface="Apple Casual"/>
              </a:rPr>
              <a:t>primero</a:t>
            </a:r>
            <a:r>
              <a:rPr lang="en-US" sz="6000" b="1" i="1" u="sng" cap="none" dirty="0" smtClean="0">
                <a:latin typeface="Apple Casual"/>
                <a:cs typeface="Apple Casual"/>
              </a:rPr>
              <a:t>! </a:t>
            </a:r>
            <a:r>
              <a:rPr lang="en-US" sz="6600" b="1" u="sng" cap="none" dirty="0" smtClean="0">
                <a:latin typeface="Apple Casual"/>
                <a:cs typeface="Apple Casual"/>
              </a:rPr>
              <a:t/>
            </a:r>
            <a:br>
              <a:rPr lang="en-US" sz="6600" b="1" u="sng" cap="none" dirty="0" smtClean="0">
                <a:latin typeface="Apple Casual"/>
                <a:cs typeface="Apple Casual"/>
              </a:rPr>
            </a:br>
            <a:endParaRPr lang="en-US" sz="6600" b="1" u="sng" cap="none" dirty="0">
              <a:latin typeface="Apple Casual"/>
              <a:cs typeface="Apple Casual"/>
            </a:endParaRPr>
          </a:p>
        </p:txBody>
      </p:sp>
    </p:spTree>
    <p:extLst>
      <p:ext uri="{BB962C8B-B14F-4D97-AF65-F5344CB8AC3E}">
        <p14:creationId xmlns:p14="http://schemas.microsoft.com/office/powerpoint/2010/main" val="2057176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6-09-21 at 1.43.3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46" y="1353635"/>
            <a:ext cx="11947904" cy="3977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686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68" y="41093"/>
            <a:ext cx="11370464" cy="2164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cap="none" dirty="0" smtClean="0">
                <a:latin typeface="Apple Casual"/>
                <a:cs typeface="Apple Casual"/>
              </a:rPr>
              <a:t/>
            </a:r>
            <a:br>
              <a:rPr lang="en-US" sz="6600" b="1" cap="none" dirty="0" smtClean="0">
                <a:latin typeface="Apple Casual"/>
                <a:cs typeface="Apple Casual"/>
              </a:rPr>
            </a:br>
            <a:r>
              <a:rPr lang="en-US" sz="6600" b="1" u="sng" cap="none" dirty="0">
                <a:latin typeface="Apple Casual"/>
                <a:cs typeface="Apple Casual"/>
              </a:rPr>
              <a:t>E</a:t>
            </a:r>
            <a:r>
              <a:rPr lang="en-US" sz="6600" b="1" u="sng" cap="none" dirty="0" smtClean="0">
                <a:latin typeface="Apple Casual"/>
                <a:cs typeface="Apple Casual"/>
              </a:rPr>
              <a:t>l </a:t>
            </a:r>
            <a:r>
              <a:rPr lang="en-US" sz="6600" b="1" u="sng" cap="none" dirty="0" err="1" smtClean="0">
                <a:latin typeface="Apple Casual"/>
                <a:cs typeface="Apple Casual"/>
              </a:rPr>
              <a:t>Subjuntivo</a:t>
            </a:r>
            <a:r>
              <a:rPr lang="en-US" sz="6600" b="1" cap="none" dirty="0" smtClean="0">
                <a:latin typeface="Apple Casual"/>
                <a:cs typeface="Apple Casual"/>
              </a:rPr>
              <a:t/>
            </a:r>
            <a:br>
              <a:rPr lang="en-US" sz="6600" b="1" cap="none" dirty="0" smtClean="0">
                <a:latin typeface="Apple Casual"/>
                <a:cs typeface="Apple Casual"/>
              </a:rPr>
            </a:br>
            <a:endParaRPr lang="en-US" sz="6600" b="1" u="sng" cap="none" dirty="0">
              <a:latin typeface="Apple Casual"/>
              <a:cs typeface="Apple Casual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08928" y="1664133"/>
            <a:ext cx="11370464" cy="216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cap="none" dirty="0" err="1" smtClean="0">
                <a:latin typeface="Apple Casual"/>
                <a:cs typeface="Apple Casual"/>
              </a:rPr>
              <a:t>Ya</a:t>
            </a:r>
            <a:r>
              <a:rPr lang="en-US" sz="4800" b="1" cap="none" dirty="0" smtClean="0">
                <a:latin typeface="Apple Casual"/>
                <a:cs typeface="Apple Casual"/>
              </a:rPr>
              <a:t> </a:t>
            </a:r>
            <a:r>
              <a:rPr lang="en-US" sz="4800" b="1" cap="none" dirty="0" err="1" smtClean="0">
                <a:latin typeface="Apple Casual"/>
                <a:cs typeface="Apple Casual"/>
              </a:rPr>
              <a:t>saben</a:t>
            </a:r>
            <a:r>
              <a:rPr lang="en-US" sz="4800" b="1" cap="none" dirty="0" smtClean="0">
                <a:latin typeface="Apple Casual"/>
                <a:cs typeface="Apple Casual"/>
              </a:rPr>
              <a:t> </a:t>
            </a:r>
            <a:r>
              <a:rPr lang="en-US" sz="4800" b="1" cap="none" dirty="0" err="1" smtClean="0">
                <a:latin typeface="Apple Casual"/>
                <a:cs typeface="Apple Casual"/>
              </a:rPr>
              <a:t>muchas</a:t>
            </a:r>
            <a:r>
              <a:rPr lang="en-US" sz="4800" b="1" cap="none" dirty="0" smtClean="0">
                <a:latin typeface="Apple Casual"/>
                <a:cs typeface="Apple Casual"/>
              </a:rPr>
              <a:t> </a:t>
            </a:r>
            <a:r>
              <a:rPr lang="en-US" sz="4800" b="1" cap="none" dirty="0" err="1" smtClean="0">
                <a:latin typeface="Apple Casual"/>
                <a:cs typeface="Apple Casual"/>
              </a:rPr>
              <a:t>razones</a:t>
            </a:r>
            <a:r>
              <a:rPr lang="en-US" sz="4800" b="1" cap="none" dirty="0" smtClean="0">
                <a:latin typeface="Apple Casual"/>
                <a:cs typeface="Apple Casual"/>
              </a:rPr>
              <a:t>/</a:t>
            </a:r>
            <a:r>
              <a:rPr lang="en-US" sz="4800" b="1" cap="none" dirty="0" err="1" smtClean="0">
                <a:latin typeface="Apple Casual"/>
                <a:cs typeface="Apple Casual"/>
              </a:rPr>
              <a:t>reglas</a:t>
            </a:r>
            <a:r>
              <a:rPr lang="en-US" sz="4800" b="1" cap="none" dirty="0" smtClean="0">
                <a:latin typeface="Apple Casual"/>
                <a:cs typeface="Apple Casual"/>
              </a:rPr>
              <a:t> </a:t>
            </a:r>
          </a:p>
          <a:p>
            <a:pPr algn="ctr"/>
            <a:r>
              <a:rPr lang="en-US" sz="4800" b="1" cap="none" dirty="0" err="1" smtClean="0">
                <a:latin typeface="Apple Casual"/>
                <a:cs typeface="Apple Casual"/>
              </a:rPr>
              <a:t>para</a:t>
            </a:r>
            <a:r>
              <a:rPr lang="en-US" sz="4800" b="1" cap="none" dirty="0" smtClean="0">
                <a:latin typeface="Apple Casual"/>
                <a:cs typeface="Apple Casual"/>
              </a:rPr>
              <a:t> </a:t>
            </a:r>
            <a:r>
              <a:rPr lang="en-US" sz="4800" b="1" cap="none" dirty="0" err="1" smtClean="0">
                <a:latin typeface="Apple Casual"/>
                <a:cs typeface="Apple Casual"/>
              </a:rPr>
              <a:t>usar</a:t>
            </a:r>
            <a:r>
              <a:rPr lang="en-US" sz="4800" b="1" cap="none" dirty="0" smtClean="0">
                <a:latin typeface="Apple Casual"/>
                <a:cs typeface="Apple Casual"/>
              </a:rPr>
              <a:t> el </a:t>
            </a:r>
            <a:r>
              <a:rPr lang="en-US" sz="4800" b="1" cap="none" dirty="0" err="1" smtClean="0">
                <a:latin typeface="Apple Casual"/>
                <a:cs typeface="Apple Casual"/>
              </a:rPr>
              <a:t>subjuntivo</a:t>
            </a:r>
            <a:r>
              <a:rPr lang="en-US" sz="4800" b="1" cap="none" dirty="0" smtClean="0">
                <a:latin typeface="Apple Casual"/>
                <a:cs typeface="Apple Casual"/>
              </a:rPr>
              <a:t>:</a:t>
            </a:r>
            <a:endParaRPr lang="en-US" sz="4800" b="1" cap="none" dirty="0">
              <a:latin typeface="Apple Casual"/>
              <a:cs typeface="Apple Casual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84590" y="3738341"/>
            <a:ext cx="12041610" cy="216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buFont typeface="Arial"/>
              <a:buChar char="•"/>
            </a:pPr>
            <a:r>
              <a:rPr lang="en-US" sz="3600" b="1" cap="none" dirty="0" smtClean="0">
                <a:latin typeface="Apple Casual"/>
                <a:cs typeface="Apple Casual"/>
              </a:rPr>
              <a:t>Influence (suggestions/recommendations, etc.)</a:t>
            </a:r>
          </a:p>
          <a:p>
            <a:pPr marL="571500" indent="-571500" algn="l">
              <a:buFont typeface="Arial"/>
              <a:buChar char="•"/>
            </a:pPr>
            <a:r>
              <a:rPr lang="en-US" sz="3600" b="1" cap="none" dirty="0" smtClean="0">
                <a:latin typeface="Apple Casual"/>
                <a:cs typeface="Apple Casual"/>
              </a:rPr>
              <a:t>Impersonal Expressions</a:t>
            </a:r>
          </a:p>
          <a:p>
            <a:pPr marL="571500" indent="-571500" algn="l">
              <a:buFont typeface="Arial"/>
              <a:buChar char="•"/>
            </a:pPr>
            <a:r>
              <a:rPr lang="en-US" sz="3600" b="1" cap="none" dirty="0" smtClean="0">
                <a:latin typeface="Apple Casual"/>
                <a:cs typeface="Apple Casual"/>
              </a:rPr>
              <a:t>Doubt</a:t>
            </a:r>
          </a:p>
          <a:p>
            <a:pPr marL="571500" indent="-571500" algn="l">
              <a:buFont typeface="Arial"/>
              <a:buChar char="•"/>
            </a:pPr>
            <a:r>
              <a:rPr lang="en-US" sz="3600" b="1" cap="none" dirty="0" smtClean="0">
                <a:latin typeface="Apple Casual"/>
                <a:cs typeface="Apple Casual"/>
              </a:rPr>
              <a:t>Uncertainty</a:t>
            </a:r>
          </a:p>
          <a:p>
            <a:pPr marL="571500" indent="-571500" algn="l">
              <a:buFont typeface="Arial"/>
              <a:buChar char="•"/>
            </a:pPr>
            <a:r>
              <a:rPr lang="en-US" sz="3600" b="1" cap="none" dirty="0" smtClean="0">
                <a:latin typeface="Apple Casual"/>
                <a:cs typeface="Apple Casual"/>
              </a:rPr>
              <a:t>Emotions/Feelings</a:t>
            </a:r>
            <a:endParaRPr lang="en-US" sz="3600" b="1" cap="none" dirty="0">
              <a:latin typeface="Apple Casual"/>
              <a:cs typeface="Apple Casual"/>
            </a:endParaRPr>
          </a:p>
        </p:txBody>
      </p:sp>
    </p:spTree>
    <p:extLst>
      <p:ext uri="{BB962C8B-B14F-4D97-AF65-F5344CB8AC3E}">
        <p14:creationId xmlns:p14="http://schemas.microsoft.com/office/powerpoint/2010/main" val="4094139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5384" y="747662"/>
            <a:ext cx="8610600" cy="1293028"/>
          </a:xfrm>
        </p:spPr>
        <p:txBody>
          <a:bodyPr/>
          <a:lstStyle/>
          <a:p>
            <a:pPr algn="ctr"/>
            <a:r>
              <a:rPr lang="en-US" b="1" dirty="0" smtClean="0"/>
              <a:t>“UWEIRDO”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2120" y="2077580"/>
            <a:ext cx="10820400" cy="4024125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Uncertainty</a:t>
            </a:r>
          </a:p>
          <a:p>
            <a:r>
              <a:rPr lang="en-US" sz="2800" b="1" dirty="0"/>
              <a:t>W</a:t>
            </a:r>
            <a:r>
              <a:rPr lang="en-US" sz="2800" b="1" dirty="0" smtClean="0"/>
              <a:t>ishes, hopes, preferences</a:t>
            </a:r>
          </a:p>
          <a:p>
            <a:r>
              <a:rPr lang="en-US" sz="2800" b="1" dirty="0" smtClean="0"/>
              <a:t>Emotions</a:t>
            </a:r>
          </a:p>
          <a:p>
            <a:r>
              <a:rPr lang="en-US" sz="2800" b="1" dirty="0" smtClean="0"/>
              <a:t>Impersonal Expressions</a:t>
            </a:r>
          </a:p>
          <a:p>
            <a:r>
              <a:rPr lang="en-US" sz="2800" b="1" dirty="0" smtClean="0"/>
              <a:t>Recommendations</a:t>
            </a:r>
          </a:p>
          <a:p>
            <a:r>
              <a:rPr lang="en-US" sz="2800" b="1" dirty="0" smtClean="0"/>
              <a:t>Doubt</a:t>
            </a:r>
          </a:p>
          <a:p>
            <a:r>
              <a:rPr lang="en-US" sz="2800" b="1" dirty="0" err="1" smtClean="0"/>
              <a:t>Ojalá</a:t>
            </a: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1570735" y="2122367"/>
            <a:ext cx="5129955" cy="467923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solidFill>
              <a:srgbClr val="FF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72746" y="4146461"/>
            <a:ext cx="5129955" cy="467923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solidFill>
              <a:srgbClr val="FF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72745" y="3645113"/>
            <a:ext cx="5129955" cy="467923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solidFill>
              <a:srgbClr val="FF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74756" y="3162476"/>
            <a:ext cx="5129955" cy="467923"/>
          </a:xfrm>
          <a:prstGeom prst="rect">
            <a:avLst/>
          </a:prstGeom>
          <a:solidFill>
            <a:schemeClr val="accent1">
              <a:alpha val="35000"/>
            </a:schemeClr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60057" y="5153146"/>
            <a:ext cx="5129955" cy="467923"/>
          </a:xfrm>
          <a:prstGeom prst="rect">
            <a:avLst/>
          </a:prstGeom>
          <a:solidFill>
            <a:schemeClr val="accent1">
              <a:alpha val="35000"/>
            </a:schemeClr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72746" y="2607002"/>
            <a:ext cx="5129955" cy="553477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solidFill>
              <a:srgbClr val="FF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465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658" y="2063222"/>
            <a:ext cx="11370464" cy="2164800"/>
          </a:xfrm>
        </p:spPr>
        <p:txBody>
          <a:bodyPr>
            <a:normAutofit/>
          </a:bodyPr>
          <a:lstStyle/>
          <a:p>
            <a:pPr algn="ctr"/>
            <a:r>
              <a:rPr lang="en-US" sz="4800" b="1" cap="none" dirty="0" err="1" smtClean="0">
                <a:latin typeface="Apple Casual"/>
                <a:cs typeface="Apple Casual"/>
              </a:rPr>
              <a:t>Ej</a:t>
            </a:r>
            <a:r>
              <a:rPr lang="en-US" sz="4800" b="1" cap="none" dirty="0" smtClean="0">
                <a:latin typeface="Apple Casual"/>
                <a:cs typeface="Apple Casual"/>
              </a:rPr>
              <a:t>.  Me </a:t>
            </a:r>
            <a:r>
              <a:rPr lang="en-US" sz="4800" b="1" cap="none" dirty="0" err="1" smtClean="0">
                <a:latin typeface="Apple Casual"/>
                <a:cs typeface="Apple Casual"/>
              </a:rPr>
              <a:t>alegra</a:t>
            </a:r>
            <a:r>
              <a:rPr lang="en-US" sz="4800" b="1" cap="none" dirty="0" smtClean="0">
                <a:latin typeface="Apple Casual"/>
                <a:cs typeface="Apple Casual"/>
              </a:rPr>
              <a:t> </a:t>
            </a:r>
            <a:r>
              <a:rPr lang="en-US" sz="4800" b="1" cap="none" dirty="0" err="1" smtClean="0">
                <a:latin typeface="Apple Casual"/>
                <a:cs typeface="Apple Casual"/>
              </a:rPr>
              <a:t>que</a:t>
            </a:r>
            <a:r>
              <a:rPr lang="en-US" sz="4800" b="1" cap="none" dirty="0" smtClean="0">
                <a:latin typeface="Apple Casual"/>
                <a:cs typeface="Apple Casual"/>
              </a:rPr>
              <a:t> </a:t>
            </a:r>
            <a:r>
              <a:rPr lang="en-US" sz="4800" b="1" cap="none" dirty="0" err="1" smtClean="0">
                <a:latin typeface="Apple Casual"/>
                <a:cs typeface="Apple Casual"/>
              </a:rPr>
              <a:t>Uds</a:t>
            </a:r>
            <a:r>
              <a:rPr lang="en-US" sz="4800" b="1" cap="none" dirty="0" smtClean="0">
                <a:latin typeface="Apple Casual"/>
                <a:cs typeface="Apple Casual"/>
              </a:rPr>
              <a:t>. </a:t>
            </a:r>
            <a:r>
              <a:rPr lang="en-US" sz="4800" b="1" cap="none" dirty="0" err="1">
                <a:latin typeface="Apple Casual"/>
                <a:cs typeface="Apple Casual"/>
              </a:rPr>
              <a:t>e</a:t>
            </a:r>
            <a:r>
              <a:rPr lang="en-US" sz="4800" b="1" cap="none" dirty="0" err="1" smtClean="0">
                <a:latin typeface="Apple Casual"/>
                <a:cs typeface="Apple Casual"/>
              </a:rPr>
              <a:t>stén</a:t>
            </a:r>
            <a:r>
              <a:rPr lang="en-US" sz="4800" b="1" cap="none" dirty="0" smtClean="0">
                <a:latin typeface="Apple Casual"/>
                <a:cs typeface="Apple Casual"/>
              </a:rPr>
              <a:t> </a:t>
            </a:r>
            <a:r>
              <a:rPr lang="en-US" sz="4800" b="1" cap="none" dirty="0" err="1" smtClean="0">
                <a:latin typeface="Apple Casual"/>
                <a:cs typeface="Apple Casual"/>
              </a:rPr>
              <a:t>aquí</a:t>
            </a:r>
            <a:r>
              <a:rPr lang="en-US" sz="4800" b="1" cap="none" dirty="0" smtClean="0">
                <a:latin typeface="Apple Casual"/>
                <a:cs typeface="Apple Casual"/>
              </a:rPr>
              <a:t>.</a:t>
            </a:r>
            <a:endParaRPr lang="en-US" sz="4800" b="1" u="sng" cap="none" dirty="0">
              <a:latin typeface="Apple Casual"/>
              <a:cs typeface="Apple Casual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179922" y="3435560"/>
            <a:ext cx="2699384" cy="1043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cap="none" dirty="0" smtClean="0">
                <a:latin typeface="Apple Casual"/>
                <a:cs typeface="Apple Casual"/>
              </a:rPr>
              <a:t>(subjunctive trigger)</a:t>
            </a:r>
            <a:endParaRPr lang="en-US" sz="3200" b="1" cap="none" dirty="0">
              <a:latin typeface="Apple Casual"/>
              <a:cs typeface="Apple Casual"/>
            </a:endParaRPr>
          </a:p>
        </p:txBody>
      </p:sp>
      <p:sp>
        <p:nvSpPr>
          <p:cNvPr id="5" name="Donut 4"/>
          <p:cNvSpPr/>
          <p:nvPr/>
        </p:nvSpPr>
        <p:spPr>
          <a:xfrm>
            <a:off x="4946147" y="2690559"/>
            <a:ext cx="1453766" cy="1019404"/>
          </a:xfrm>
          <a:prstGeom prst="donut">
            <a:avLst>
              <a:gd name="adj" fmla="val 1260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122164" y="3509425"/>
            <a:ext cx="2857402" cy="16712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234823" y="3526136"/>
            <a:ext cx="1384916" cy="1996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xplosion 2 21"/>
          <p:cNvSpPr/>
          <p:nvPr/>
        </p:nvSpPr>
        <p:spPr>
          <a:xfrm rot="582937">
            <a:off x="7513126" y="2522913"/>
            <a:ext cx="2586328" cy="1245127"/>
          </a:xfrm>
          <a:prstGeom prst="irregularSeal2">
            <a:avLst/>
          </a:prstGeom>
          <a:gradFill flip="none" rotWithShape="1">
            <a:gsLst>
              <a:gs pos="0">
                <a:schemeClr val="accent1">
                  <a:tint val="96000"/>
                  <a:satMod val="100000"/>
                  <a:lumMod val="104000"/>
                  <a:alpha val="37000"/>
                </a:schemeClr>
              </a:gs>
              <a:gs pos="78000">
                <a:schemeClr val="accent1">
                  <a:shade val="100000"/>
                  <a:satMod val="110000"/>
                  <a:lumMod val="100000"/>
                  <a:alpha val="37000"/>
                </a:schemeClr>
              </a:gs>
            </a:gsLst>
            <a:lin ang="54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urved Up Arrow 22"/>
          <p:cNvSpPr/>
          <p:nvPr/>
        </p:nvSpPr>
        <p:spPr>
          <a:xfrm>
            <a:off x="2172293" y="3760097"/>
            <a:ext cx="4862597" cy="1353636"/>
          </a:xfrm>
          <a:prstGeom prst="curved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1864442" y="4924879"/>
            <a:ext cx="5170447" cy="1043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cap="none" dirty="0" smtClean="0">
                <a:latin typeface="Apple Casual"/>
                <a:cs typeface="Apple Casual"/>
              </a:rPr>
              <a:t>(a change in subject)</a:t>
            </a:r>
            <a:endParaRPr lang="en-US" sz="3200" b="1" cap="none" dirty="0">
              <a:latin typeface="Apple Casual"/>
              <a:cs typeface="Apple Casual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797014" y="3974317"/>
            <a:ext cx="10799693" cy="1043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i="1" cap="none" dirty="0" smtClean="0">
                <a:latin typeface="Apple Casual"/>
                <a:cs typeface="Apple Casual"/>
              </a:rPr>
              <a:t>¿</a:t>
            </a:r>
            <a:r>
              <a:rPr lang="en-US" sz="3600" b="1" i="1" cap="none" dirty="0" err="1" smtClean="0">
                <a:latin typeface="Apple Casual"/>
                <a:cs typeface="Apple Casual"/>
              </a:rPr>
              <a:t>Por</a:t>
            </a:r>
            <a:r>
              <a:rPr lang="en-US" sz="3600" b="1" i="1" cap="none" dirty="0" smtClean="0">
                <a:latin typeface="Apple Casual"/>
                <a:cs typeface="Apple Casual"/>
              </a:rPr>
              <a:t> </a:t>
            </a:r>
            <a:r>
              <a:rPr lang="en-US" sz="3600" b="1" i="1" cap="none" dirty="0" err="1" smtClean="0">
                <a:latin typeface="Apple Casual"/>
                <a:cs typeface="Apple Casual"/>
              </a:rPr>
              <a:t>qué</a:t>
            </a:r>
            <a:r>
              <a:rPr lang="en-US" sz="3600" b="1" i="1" cap="none" dirty="0" smtClean="0">
                <a:latin typeface="Apple Casual"/>
                <a:cs typeface="Apple Casual"/>
              </a:rPr>
              <a:t> </a:t>
            </a:r>
            <a:r>
              <a:rPr lang="en-US" sz="3600" b="1" i="1" cap="none" dirty="0" err="1" smtClean="0">
                <a:latin typeface="Apple Casual"/>
                <a:cs typeface="Apple Casual"/>
              </a:rPr>
              <a:t>tenemos</a:t>
            </a:r>
            <a:r>
              <a:rPr lang="en-US" sz="3600" b="1" i="1" cap="none" dirty="0" smtClean="0">
                <a:latin typeface="Apple Casual"/>
                <a:cs typeface="Apple Casual"/>
              </a:rPr>
              <a:t> </a:t>
            </a:r>
            <a:r>
              <a:rPr lang="en-US" sz="3600" b="1" i="1" cap="none" dirty="0" err="1" smtClean="0">
                <a:latin typeface="Apple Casual"/>
                <a:cs typeface="Apple Casual"/>
              </a:rPr>
              <a:t>que</a:t>
            </a:r>
            <a:r>
              <a:rPr lang="en-US" sz="3600" b="1" i="1" cap="none" dirty="0" smtClean="0">
                <a:latin typeface="Apple Casual"/>
                <a:cs typeface="Apple Casual"/>
              </a:rPr>
              <a:t> </a:t>
            </a:r>
            <a:r>
              <a:rPr lang="en-US" sz="3600" b="1" i="1" cap="none" dirty="0" err="1" smtClean="0">
                <a:latin typeface="Apple Casual"/>
                <a:cs typeface="Apple Casual"/>
              </a:rPr>
              <a:t>usar</a:t>
            </a:r>
            <a:r>
              <a:rPr lang="en-US" sz="3600" b="1" i="1" cap="none" dirty="0" smtClean="0">
                <a:latin typeface="Apple Casual"/>
                <a:cs typeface="Apple Casual"/>
              </a:rPr>
              <a:t> el </a:t>
            </a:r>
            <a:r>
              <a:rPr lang="en-US" sz="3600" b="1" i="1" cap="none" dirty="0" err="1" smtClean="0">
                <a:latin typeface="Apple Casual"/>
                <a:cs typeface="Apple Casual"/>
              </a:rPr>
              <a:t>subjuntivo</a:t>
            </a:r>
            <a:r>
              <a:rPr lang="en-US" sz="3600" b="1" i="1" cap="none" dirty="0" smtClean="0">
                <a:latin typeface="Apple Casual"/>
                <a:cs typeface="Apple Casual"/>
              </a:rPr>
              <a:t> </a:t>
            </a:r>
            <a:r>
              <a:rPr lang="en-US" sz="3600" b="1" i="1" cap="none" dirty="0" err="1" smtClean="0">
                <a:latin typeface="Apple Casual"/>
                <a:cs typeface="Apple Casual"/>
              </a:rPr>
              <a:t>aquí</a:t>
            </a:r>
            <a:r>
              <a:rPr lang="en-US" sz="3600" b="1" i="1" cap="none" dirty="0" smtClean="0">
                <a:latin typeface="Apple Casual"/>
                <a:cs typeface="Apple Casual"/>
              </a:rPr>
              <a:t>?</a:t>
            </a:r>
            <a:endParaRPr lang="en-US" sz="3600" b="1" i="1" cap="none" dirty="0">
              <a:latin typeface="Apple Casual"/>
              <a:cs typeface="Apple Casual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2131802" y="3537826"/>
            <a:ext cx="2699384" cy="1043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cap="none" dirty="0" smtClean="0">
                <a:latin typeface="Apple Casual"/>
                <a:cs typeface="Apple Casual"/>
              </a:rPr>
              <a:t>(independent clause)</a:t>
            </a:r>
            <a:endParaRPr lang="en-US" sz="3200" b="1" cap="none" dirty="0">
              <a:latin typeface="Apple Casual"/>
              <a:cs typeface="Apple Casual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6299653" y="3322563"/>
            <a:ext cx="4712207" cy="1043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cap="none" dirty="0" smtClean="0">
                <a:latin typeface="Apple Casual"/>
                <a:cs typeface="Apple Casual"/>
              </a:rPr>
              <a:t>(dependent clause)</a:t>
            </a:r>
            <a:endParaRPr lang="en-US" sz="3200" b="1" cap="none" dirty="0">
              <a:latin typeface="Apple Casual"/>
              <a:cs typeface="Apple Casual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2090754" y="3511417"/>
            <a:ext cx="2857402" cy="16712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370512" y="3530125"/>
            <a:ext cx="4624638" cy="29434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1507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5" grpId="0" animBg="1"/>
      <p:bldP spid="5" grpId="1" animBg="1"/>
      <p:bldP spid="22" grpId="0" animBg="1"/>
      <p:bldP spid="22" grpId="1" animBg="1"/>
      <p:bldP spid="23" grpId="0" animBg="1"/>
      <p:bldP spid="23" grpId="1" animBg="1"/>
      <p:bldP spid="24" grpId="1"/>
      <p:bldP spid="24" grpId="2"/>
      <p:bldP spid="25" grpId="2"/>
      <p:bldP spid="25" grpId="3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86856" y="814496"/>
            <a:ext cx="12978856" cy="1293028"/>
          </a:xfrm>
        </p:spPr>
        <p:txBody>
          <a:bodyPr>
            <a:normAutofit/>
          </a:bodyPr>
          <a:lstStyle/>
          <a:p>
            <a:pPr algn="l"/>
            <a:r>
              <a:rPr lang="en-US" sz="2400" b="1" cap="none" dirty="0"/>
              <a:t>	</a:t>
            </a:r>
            <a:r>
              <a:rPr lang="en-US" sz="2400" b="1" cap="none" dirty="0" smtClean="0"/>
              <a:t>        </a:t>
            </a:r>
            <a:r>
              <a:rPr lang="en-US" sz="2400" b="1" u="sng" cap="none" dirty="0" err="1" smtClean="0"/>
              <a:t>Algunos</a:t>
            </a:r>
            <a:r>
              <a:rPr lang="en-US" sz="2400" b="1" u="sng" cap="none" dirty="0" smtClean="0"/>
              <a:t> </a:t>
            </a:r>
            <a:r>
              <a:rPr lang="en-US" sz="2400" b="1" u="sng" cap="none" dirty="0" err="1" smtClean="0"/>
              <a:t>verbos</a:t>
            </a:r>
            <a:r>
              <a:rPr lang="en-US" sz="2400" b="1" u="sng" cap="none" dirty="0" smtClean="0"/>
              <a:t> de </a:t>
            </a:r>
            <a:r>
              <a:rPr lang="en-US" sz="2400" b="1" u="sng" cap="none" dirty="0" err="1" smtClean="0"/>
              <a:t>emoción</a:t>
            </a:r>
            <a:r>
              <a:rPr lang="en-US" sz="2400" b="1" cap="none" dirty="0" smtClean="0"/>
              <a:t>                </a:t>
            </a:r>
            <a:r>
              <a:rPr lang="en-US" sz="2400" b="1" u="sng" cap="none" dirty="0" err="1" smtClean="0"/>
              <a:t>Algunas</a:t>
            </a:r>
            <a:r>
              <a:rPr lang="en-US" sz="2400" b="1" u="sng" cap="none" dirty="0" smtClean="0"/>
              <a:t> </a:t>
            </a:r>
            <a:r>
              <a:rPr lang="en-US" sz="2400" b="1" u="sng" cap="none" dirty="0" err="1" smtClean="0"/>
              <a:t>expresiones</a:t>
            </a:r>
            <a:r>
              <a:rPr lang="en-US" sz="2400" b="1" u="sng" cap="none" dirty="0" smtClean="0"/>
              <a:t> </a:t>
            </a:r>
            <a:r>
              <a:rPr lang="en-US" sz="2400" b="1" u="sng" cap="none" dirty="0" err="1" smtClean="0"/>
              <a:t>impersonales</a:t>
            </a:r>
            <a:endParaRPr lang="en-US" sz="2400" b="1" u="sng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459" y="1826896"/>
            <a:ext cx="11496447" cy="4024125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a</a:t>
            </a:r>
            <a:r>
              <a:rPr lang="en-US" dirty="0" err="1" smtClean="0"/>
              <a:t>legrarse</a:t>
            </a:r>
            <a:r>
              <a:rPr lang="en-US" dirty="0" smtClean="0"/>
              <a:t> de=to be glad			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bueno</a:t>
            </a:r>
            <a:r>
              <a:rPr lang="en-US" dirty="0" smtClean="0"/>
              <a:t>/</a:t>
            </a:r>
            <a:r>
              <a:rPr lang="en-US" dirty="0" err="1" smtClean="0"/>
              <a:t>malo</a:t>
            </a:r>
            <a:r>
              <a:rPr lang="en-US" dirty="0" smtClean="0"/>
              <a:t>/</a:t>
            </a:r>
            <a:r>
              <a:rPr lang="en-US" dirty="0" err="1" smtClean="0"/>
              <a:t>mejor</a:t>
            </a:r>
            <a:r>
              <a:rPr lang="en-US" dirty="0" smtClean="0"/>
              <a:t>=It’s good/bad/better</a:t>
            </a:r>
          </a:p>
          <a:p>
            <a:r>
              <a:rPr lang="en-US" dirty="0" err="1" smtClean="0"/>
              <a:t>enojar</a:t>
            </a:r>
            <a:r>
              <a:rPr lang="en-US" dirty="0" smtClean="0"/>
              <a:t>=to anger				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extraño</a:t>
            </a:r>
            <a:r>
              <a:rPr lang="en-US" dirty="0" smtClean="0"/>
              <a:t>=It’s strange</a:t>
            </a:r>
          </a:p>
          <a:p>
            <a:r>
              <a:rPr lang="en-US" dirty="0" err="1"/>
              <a:t>e</a:t>
            </a:r>
            <a:r>
              <a:rPr lang="en-US" dirty="0" err="1" smtClean="0"/>
              <a:t>sperar</a:t>
            </a:r>
            <a:r>
              <a:rPr lang="en-US" dirty="0" smtClean="0"/>
              <a:t>=to hope				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fácil</a:t>
            </a:r>
            <a:r>
              <a:rPr lang="en-US" dirty="0" smtClean="0"/>
              <a:t>/</a:t>
            </a:r>
            <a:r>
              <a:rPr lang="en-US" dirty="0" err="1" smtClean="0"/>
              <a:t>difícil</a:t>
            </a:r>
            <a:r>
              <a:rPr lang="en-US" dirty="0" smtClean="0"/>
              <a:t>=It’s easy/difficult</a:t>
            </a:r>
          </a:p>
          <a:p>
            <a:r>
              <a:rPr lang="en-US" dirty="0" err="1"/>
              <a:t>e</a:t>
            </a:r>
            <a:r>
              <a:rPr lang="en-US" dirty="0" err="1" smtClean="0"/>
              <a:t>star</a:t>
            </a:r>
            <a:r>
              <a:rPr lang="en-US" dirty="0" smtClean="0"/>
              <a:t> </a:t>
            </a:r>
            <a:r>
              <a:rPr lang="en-US" dirty="0" err="1" smtClean="0"/>
              <a:t>contento</a:t>
            </a:r>
            <a:r>
              <a:rPr lang="en-US" dirty="0" smtClean="0"/>
              <a:t>/a (de)=to be happy	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fantástico</a:t>
            </a:r>
            <a:r>
              <a:rPr lang="en-US" dirty="0" smtClean="0"/>
              <a:t>=It’s fantastic</a:t>
            </a:r>
          </a:p>
          <a:p>
            <a:r>
              <a:rPr lang="en-US" dirty="0" err="1"/>
              <a:t>l</a:t>
            </a:r>
            <a:r>
              <a:rPr lang="en-US" dirty="0" err="1" smtClean="0"/>
              <a:t>amentar</a:t>
            </a:r>
            <a:r>
              <a:rPr lang="en-US" dirty="0" smtClean="0"/>
              <a:t>=to regret				 </a:t>
            </a:r>
            <a:r>
              <a:rPr lang="en-US" dirty="0" err="1" smtClean="0"/>
              <a:t>Es</a:t>
            </a:r>
            <a:r>
              <a:rPr lang="en-US" dirty="0" smtClean="0"/>
              <a:t> lamentable=It’s regrettable</a:t>
            </a:r>
          </a:p>
          <a:p>
            <a:r>
              <a:rPr lang="en-US" dirty="0" err="1"/>
              <a:t>m</a:t>
            </a:r>
            <a:r>
              <a:rPr lang="en-US" dirty="0" err="1" smtClean="0"/>
              <a:t>olestar</a:t>
            </a:r>
            <a:r>
              <a:rPr lang="en-US" dirty="0" smtClean="0"/>
              <a:t>=to bother				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lástima</a:t>
            </a:r>
            <a:r>
              <a:rPr lang="en-US" dirty="0" smtClean="0"/>
              <a:t>=It’s a shame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entir</a:t>
            </a:r>
            <a:r>
              <a:rPr lang="en-US" dirty="0" smtClean="0"/>
              <a:t>=to regret				 </a:t>
            </a:r>
            <a:r>
              <a:rPr lang="en-US" dirty="0" err="1" smtClean="0"/>
              <a:t>Es</a:t>
            </a:r>
            <a:r>
              <a:rPr lang="en-US" dirty="0" smtClean="0"/>
              <a:t> 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r>
              <a:rPr lang="en-US" dirty="0" err="1" smtClean="0"/>
              <a:t>lógico</a:t>
            </a:r>
            <a:r>
              <a:rPr lang="en-US" dirty="0" smtClean="0"/>
              <a:t>=It’s (</a:t>
            </a:r>
            <a:r>
              <a:rPr lang="en-US" dirty="0" err="1" smtClean="0"/>
              <a:t>il</a:t>
            </a:r>
            <a:r>
              <a:rPr lang="en-US" dirty="0" smtClean="0"/>
              <a:t>)logical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orprender</a:t>
            </a:r>
            <a:r>
              <a:rPr lang="en-US" dirty="0" smtClean="0"/>
              <a:t>=to surprise			 </a:t>
            </a:r>
            <a:r>
              <a:rPr lang="en-US" dirty="0" err="1" smtClean="0"/>
              <a:t>Es</a:t>
            </a:r>
            <a:r>
              <a:rPr lang="en-US" dirty="0" smtClean="0"/>
              <a:t> (</a:t>
            </a:r>
            <a:r>
              <a:rPr lang="en-US" dirty="0" err="1" smtClean="0"/>
              <a:t>im</a:t>
            </a:r>
            <a:r>
              <a:rPr lang="en-US" dirty="0" smtClean="0"/>
              <a:t>)</a:t>
            </a:r>
            <a:r>
              <a:rPr lang="en-US" dirty="0" err="1" smtClean="0"/>
              <a:t>posible</a:t>
            </a:r>
            <a:r>
              <a:rPr lang="en-US" dirty="0" smtClean="0"/>
              <a:t>=It’s (</a:t>
            </a:r>
            <a:r>
              <a:rPr lang="en-US" dirty="0" err="1" smtClean="0"/>
              <a:t>im</a:t>
            </a:r>
            <a:r>
              <a:rPr lang="en-US" dirty="0" smtClean="0"/>
              <a:t>)possible</a:t>
            </a:r>
          </a:p>
          <a:p>
            <a:r>
              <a:rPr lang="en-US" dirty="0" err="1"/>
              <a:t>t</a:t>
            </a:r>
            <a:r>
              <a:rPr lang="en-US" dirty="0" err="1" smtClean="0"/>
              <a:t>emer</a:t>
            </a:r>
            <a:r>
              <a:rPr lang="en-US" dirty="0" smtClean="0"/>
              <a:t>=to fear				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ridículo</a:t>
            </a:r>
            <a:r>
              <a:rPr lang="en-US" dirty="0" smtClean="0"/>
              <a:t>=It’s ridiculous</a:t>
            </a:r>
          </a:p>
          <a:p>
            <a:r>
              <a:rPr lang="en-US" dirty="0" err="1"/>
              <a:t>t</a:t>
            </a:r>
            <a:r>
              <a:rPr lang="en-US" dirty="0" err="1" smtClean="0"/>
              <a:t>ener</a:t>
            </a:r>
            <a:r>
              <a:rPr lang="en-US" dirty="0" smtClean="0"/>
              <a:t> </a:t>
            </a:r>
            <a:r>
              <a:rPr lang="en-US" dirty="0" err="1" smtClean="0"/>
              <a:t>miedo</a:t>
            </a:r>
            <a:r>
              <a:rPr lang="en-US" dirty="0" smtClean="0"/>
              <a:t> (de)=to be afraid		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sorprendente</a:t>
            </a:r>
            <a:r>
              <a:rPr lang="en-US" dirty="0" smtClean="0"/>
              <a:t>=It’s surprising</a:t>
            </a:r>
          </a:p>
        </p:txBody>
      </p:sp>
    </p:spTree>
    <p:extLst>
      <p:ext uri="{BB962C8B-B14F-4D97-AF65-F5344CB8AC3E}">
        <p14:creationId xmlns:p14="http://schemas.microsoft.com/office/powerpoint/2010/main" val="3677525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86856" y="814496"/>
            <a:ext cx="12978856" cy="1293028"/>
          </a:xfrm>
        </p:spPr>
        <p:txBody>
          <a:bodyPr>
            <a:normAutofit/>
          </a:bodyPr>
          <a:lstStyle/>
          <a:p>
            <a:pPr algn="ctr"/>
            <a:r>
              <a:rPr lang="en-US" sz="3600" b="1" cap="none" dirty="0" err="1" smtClean="0"/>
              <a:t>Ojalá</a:t>
            </a:r>
            <a:r>
              <a:rPr lang="en-US" sz="3600" b="1" cap="none" dirty="0" smtClean="0"/>
              <a:t>=</a:t>
            </a:r>
            <a:endParaRPr lang="en-US" sz="3600" b="1" u="sng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459" y="2712608"/>
            <a:ext cx="11496447" cy="2083605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Es</a:t>
            </a:r>
            <a:r>
              <a:rPr lang="en-US" sz="3200" dirty="0" smtClean="0"/>
              <a:t> un </a:t>
            </a:r>
            <a:r>
              <a:rPr lang="en-US" sz="3200" dirty="0" err="1" smtClean="0"/>
              <a:t>verbo</a:t>
            </a:r>
            <a:r>
              <a:rPr lang="en-US" sz="3200" dirty="0" smtClean="0"/>
              <a:t> especial</a:t>
            </a:r>
          </a:p>
          <a:p>
            <a:r>
              <a:rPr lang="en-US" sz="3200" dirty="0" err="1" smtClean="0"/>
              <a:t>Siempre</a:t>
            </a:r>
            <a:r>
              <a:rPr lang="en-US" sz="3200" dirty="0" smtClean="0"/>
              <a:t> </a:t>
            </a:r>
            <a:r>
              <a:rPr lang="en-US" sz="3200" dirty="0" err="1" smtClean="0"/>
              <a:t>usas</a:t>
            </a:r>
            <a:r>
              <a:rPr lang="en-US" sz="3200" dirty="0" smtClean="0"/>
              <a:t> el </a:t>
            </a:r>
            <a:r>
              <a:rPr lang="en-US" sz="3200" dirty="0" err="1" smtClean="0"/>
              <a:t>subjuntivo</a:t>
            </a:r>
            <a:r>
              <a:rPr lang="en-US" sz="3200" dirty="0" smtClean="0"/>
              <a:t> con </a:t>
            </a:r>
            <a:r>
              <a:rPr lang="en-US" sz="3200" b="1" dirty="0" err="1" smtClean="0"/>
              <a:t>ojalá</a:t>
            </a:r>
            <a:endParaRPr lang="en-US" sz="3200" b="1" dirty="0" smtClean="0"/>
          </a:p>
          <a:p>
            <a:r>
              <a:rPr lang="en-US" sz="3200" dirty="0" err="1" smtClean="0"/>
              <a:t>Puedes</a:t>
            </a:r>
            <a:r>
              <a:rPr lang="en-US" sz="3200" dirty="0" smtClean="0"/>
              <a:t> </a:t>
            </a:r>
            <a:r>
              <a:rPr lang="en-US" sz="3200" dirty="0" err="1" smtClean="0"/>
              <a:t>usar</a:t>
            </a:r>
            <a:r>
              <a:rPr lang="en-US" sz="3200" dirty="0" smtClean="0"/>
              <a:t> </a:t>
            </a:r>
            <a:r>
              <a:rPr lang="en-US" sz="3200" b="1" dirty="0" err="1" smtClean="0"/>
              <a:t>ojalá</a:t>
            </a:r>
            <a:r>
              <a:rPr lang="en-US" sz="3200" dirty="0" smtClean="0"/>
              <a:t> con o sin la </a:t>
            </a:r>
            <a:r>
              <a:rPr lang="en-US" sz="3200" dirty="0" err="1" smtClean="0"/>
              <a:t>palabra</a:t>
            </a:r>
            <a:r>
              <a:rPr lang="en-US" sz="3200" dirty="0" smtClean="0"/>
              <a:t> </a:t>
            </a:r>
            <a:r>
              <a:rPr lang="en-US" sz="3200" u="sng" dirty="0" err="1" smtClean="0"/>
              <a:t>que</a:t>
            </a:r>
            <a:endParaRPr lang="en-US" sz="3200" u="sng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751426" y="1334550"/>
            <a:ext cx="12978856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i="1" cap="none" dirty="0" smtClean="0"/>
              <a:t>“God willing” </a:t>
            </a:r>
            <a:r>
              <a:rPr lang="en-US" sz="2800" b="1" i="1" cap="none" dirty="0" smtClean="0"/>
              <a:t>or “Hopefully” or “I hope that”</a:t>
            </a:r>
            <a:endParaRPr lang="en-US" sz="2800" b="1" i="1" u="sng" cap="none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19759" y="4603027"/>
            <a:ext cx="11496447" cy="761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 	</a:t>
            </a:r>
            <a:r>
              <a:rPr lang="en-US" sz="3200" dirty="0" err="1" smtClean="0"/>
              <a:t>Ej</a:t>
            </a:r>
            <a:r>
              <a:rPr lang="en-US" sz="3200" dirty="0" smtClean="0"/>
              <a:t>.  </a:t>
            </a:r>
            <a:r>
              <a:rPr lang="en-US" sz="3200" dirty="0" err="1" smtClean="0"/>
              <a:t>Ojalá</a:t>
            </a:r>
            <a:r>
              <a:rPr lang="en-US" sz="3200" dirty="0" smtClean="0"/>
              <a:t> </a:t>
            </a:r>
            <a:r>
              <a:rPr lang="en-US" sz="3200" u="sng" dirty="0" err="1" smtClean="0"/>
              <a:t>que</a:t>
            </a:r>
            <a:r>
              <a:rPr lang="en-US" sz="3200" dirty="0" smtClean="0"/>
              <a:t> el </a:t>
            </a:r>
            <a:r>
              <a:rPr lang="en-US" sz="3200" dirty="0" err="1" smtClean="0"/>
              <a:t>médico</a:t>
            </a:r>
            <a:r>
              <a:rPr lang="en-US" sz="3200" dirty="0" smtClean="0"/>
              <a:t> </a:t>
            </a:r>
            <a:r>
              <a:rPr lang="en-US" sz="3200" dirty="0" err="1" smtClean="0"/>
              <a:t>llegue</a:t>
            </a:r>
            <a:r>
              <a:rPr lang="en-US" sz="3200" dirty="0" smtClean="0"/>
              <a:t> pronto.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21769" y="5340331"/>
            <a:ext cx="11496447" cy="761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 </a:t>
            </a:r>
            <a:r>
              <a:rPr lang="en-US" sz="3200" dirty="0"/>
              <a:t> </a:t>
            </a:r>
            <a:r>
              <a:rPr lang="en-US" sz="3200" dirty="0" smtClean="0"/>
              <a:t>      </a:t>
            </a:r>
            <a:r>
              <a:rPr lang="en-US" sz="3200" i="1" dirty="0" smtClean="0"/>
              <a:t>O</a:t>
            </a:r>
            <a:r>
              <a:rPr lang="en-US" sz="3200" dirty="0" smtClean="0"/>
              <a:t>   </a:t>
            </a:r>
            <a:r>
              <a:rPr lang="en-US" sz="3200" dirty="0" err="1" smtClean="0"/>
              <a:t>Ojalá</a:t>
            </a:r>
            <a:r>
              <a:rPr lang="en-US" sz="3200" dirty="0" smtClean="0"/>
              <a:t>  el </a:t>
            </a:r>
            <a:r>
              <a:rPr lang="en-US" sz="3200" dirty="0" err="1" smtClean="0"/>
              <a:t>médico</a:t>
            </a:r>
            <a:r>
              <a:rPr lang="en-US" sz="3200" dirty="0" smtClean="0"/>
              <a:t> </a:t>
            </a:r>
            <a:r>
              <a:rPr lang="en-US" sz="3200" dirty="0" err="1" smtClean="0"/>
              <a:t>llegue</a:t>
            </a:r>
            <a:r>
              <a:rPr lang="en-US" sz="3200" dirty="0" smtClean="0"/>
              <a:t> pronto.</a:t>
            </a:r>
          </a:p>
        </p:txBody>
      </p:sp>
      <p:sp>
        <p:nvSpPr>
          <p:cNvPr id="4" name="Up Arrow 3"/>
          <p:cNvSpPr/>
          <p:nvPr/>
        </p:nvSpPr>
        <p:spPr>
          <a:xfrm flipH="1">
            <a:off x="3208311" y="5782194"/>
            <a:ext cx="200520" cy="551481"/>
          </a:xfrm>
          <a:prstGeom prst="upArrow">
            <a:avLst/>
          </a:prstGeom>
          <a:ln w="5715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041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7" grpId="0" build="p"/>
      <p:bldP spid="8" grpId="0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6-09-21 at 2.52.4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349" y="4896159"/>
            <a:ext cx="9471282" cy="762964"/>
          </a:xfrm>
          <a:prstGeom prst="rect">
            <a:avLst/>
          </a:prstGeom>
        </p:spPr>
      </p:pic>
      <p:pic>
        <p:nvPicPr>
          <p:cNvPr id="6" name="Picture 5" descr="Screen Shot 2016-09-21 at 2.52.1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80" y="2813564"/>
            <a:ext cx="10737118" cy="612300"/>
          </a:xfrm>
          <a:prstGeom prst="rect">
            <a:avLst/>
          </a:prstGeom>
        </p:spPr>
      </p:pic>
      <p:pic>
        <p:nvPicPr>
          <p:cNvPr id="7" name="Picture 6" descr="Screen Shot 2016-09-21 at 2.52.3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5" y="3638115"/>
            <a:ext cx="6433716" cy="983319"/>
          </a:xfrm>
          <a:prstGeom prst="rect">
            <a:avLst/>
          </a:prstGeom>
        </p:spPr>
      </p:pic>
      <p:pic>
        <p:nvPicPr>
          <p:cNvPr id="9" name="Picture 8" descr="Screen Shot 2016-09-21 at 2.51.56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882" y="1755055"/>
            <a:ext cx="9678062" cy="651408"/>
          </a:xfrm>
          <a:prstGeom prst="rect">
            <a:avLst/>
          </a:prstGeom>
        </p:spPr>
      </p:pic>
      <p:pic>
        <p:nvPicPr>
          <p:cNvPr id="8" name="Picture 7" descr="Screen Shot 2016-09-21 at 2.52.37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520" y="3810575"/>
            <a:ext cx="5292417" cy="572891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1403771"/>
            <a:ext cx="12348656" cy="4679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2391751"/>
            <a:ext cx="12348656" cy="4679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-100260" y="3327591"/>
            <a:ext cx="12448916" cy="566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-156656" y="4296863"/>
            <a:ext cx="12471892" cy="7834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5400000" flipH="1">
            <a:off x="9802300" y="1437192"/>
            <a:ext cx="2038809" cy="4679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885628" y="2339613"/>
            <a:ext cx="10042682" cy="0"/>
          </a:xfrm>
          <a:prstGeom prst="line">
            <a:avLst/>
          </a:prstGeom>
          <a:ln w="38100" cmpd="sng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Sun 18"/>
          <p:cNvSpPr/>
          <p:nvPr/>
        </p:nvSpPr>
        <p:spPr>
          <a:xfrm>
            <a:off x="9909003" y="701889"/>
            <a:ext cx="1303376" cy="985981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5-Point Star 19"/>
          <p:cNvSpPr/>
          <p:nvPr/>
        </p:nvSpPr>
        <p:spPr>
          <a:xfrm>
            <a:off x="5530994" y="551482"/>
            <a:ext cx="1019308" cy="919134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4-Point Star 21"/>
          <p:cNvSpPr/>
          <p:nvPr/>
        </p:nvSpPr>
        <p:spPr>
          <a:xfrm>
            <a:off x="10059392" y="5548232"/>
            <a:ext cx="1165050" cy="885713"/>
          </a:xfrm>
          <a:prstGeom prst="star4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un 23"/>
          <p:cNvSpPr/>
          <p:nvPr/>
        </p:nvSpPr>
        <p:spPr>
          <a:xfrm>
            <a:off x="1238547" y="5968022"/>
            <a:ext cx="833487" cy="465923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43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8" grpId="0" animBg="1"/>
      <p:bldP spid="19" grpId="0" animBg="1"/>
      <p:bldP spid="20" grpId="0" animBg="1"/>
      <p:bldP spid="22" grpId="0" animBg="1"/>
      <p:bldP spid="24" grpId="0" animBg="1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FE1EB5C7-81A8-4CBA-AE6E-B3BF73DC38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8390</TotalTime>
  <Words>130</Words>
  <Application>Microsoft Macintosh PowerPoint</Application>
  <PresentationFormat>Custom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Vapor Trail</vt:lpstr>
      <vt:lpstr> Capítulo 10 ¡Tu salud es lo primero!  </vt:lpstr>
      <vt:lpstr>PowerPoint Presentation</vt:lpstr>
      <vt:lpstr> El Subjuntivo </vt:lpstr>
      <vt:lpstr>“UWEIRDO”</vt:lpstr>
      <vt:lpstr>Ej.  Me alegra que Uds. estén aquí.</vt:lpstr>
      <vt:lpstr>         Algunos verbos de emoción                Algunas expresiones impersonales</vt:lpstr>
      <vt:lpstr>Ojalá=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Mandatos formales</dc:title>
  <dc:creator>Gisela Diaz</dc:creator>
  <cp:lastModifiedBy>Rosemarie Payne</cp:lastModifiedBy>
  <cp:revision>82</cp:revision>
  <dcterms:created xsi:type="dcterms:W3CDTF">2016-09-13T12:30:57Z</dcterms:created>
  <dcterms:modified xsi:type="dcterms:W3CDTF">2016-09-22T02:35:06Z</dcterms:modified>
</cp:coreProperties>
</file>