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18" r:id="rId2"/>
    <p:sldId id="296" r:id="rId3"/>
    <p:sldId id="405" r:id="rId4"/>
    <p:sldId id="413" r:id="rId5"/>
    <p:sldId id="310" r:id="rId6"/>
    <p:sldId id="311" r:id="rId7"/>
    <p:sldId id="315" r:id="rId8"/>
    <p:sldId id="31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240" y="-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FB4F0-9E82-4C90-B0CA-8774D5F62A75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F5A7B-17EA-4A81-A0CE-64796F70C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7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8" y="1712271"/>
            <a:ext cx="11370464" cy="2725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cap="none" dirty="0" smtClean="0">
                <a:latin typeface="Apple Casual"/>
                <a:cs typeface="Apple Casual"/>
              </a:rPr>
              <a:t/>
            </a:r>
            <a:br>
              <a:rPr lang="en-US" sz="6600" b="1" cap="none" dirty="0" smtClean="0">
                <a:latin typeface="Apple Casual"/>
                <a:cs typeface="Apple Casual"/>
              </a:rPr>
            </a:br>
            <a:r>
              <a:rPr lang="en-US" sz="6600" b="1" cap="none" dirty="0" err="1">
                <a:latin typeface="Apple Casual"/>
                <a:cs typeface="Apple Casual"/>
              </a:rPr>
              <a:t>C</a:t>
            </a:r>
            <a:r>
              <a:rPr lang="en-US" sz="6600" b="1" cap="none" dirty="0" err="1" smtClean="0">
                <a:latin typeface="Apple Casual"/>
                <a:cs typeface="Apple Casual"/>
              </a:rPr>
              <a:t>apítulo</a:t>
            </a:r>
            <a:r>
              <a:rPr lang="en-US" sz="6600" b="1" cap="none" dirty="0" smtClean="0">
                <a:latin typeface="Apple Casual"/>
                <a:cs typeface="Apple Casual"/>
              </a:rPr>
              <a:t> 10</a:t>
            </a:r>
            <a:br>
              <a:rPr lang="en-US" sz="6600" b="1" cap="none" dirty="0" smtClean="0">
                <a:latin typeface="Apple Casual"/>
                <a:cs typeface="Apple Casual"/>
              </a:rPr>
            </a:br>
            <a:r>
              <a:rPr lang="en-US" sz="6000" b="1" i="1" u="sng" cap="none" dirty="0" smtClean="0">
                <a:latin typeface="Apple Casual"/>
                <a:cs typeface="Apple Casual"/>
              </a:rPr>
              <a:t>¡</a:t>
            </a:r>
            <a:r>
              <a:rPr lang="en-US" sz="6000" b="1" i="1" u="sng" cap="none" dirty="0" err="1">
                <a:latin typeface="Apple Casual"/>
                <a:cs typeface="Apple Casual"/>
              </a:rPr>
              <a:t>T</a:t>
            </a:r>
            <a:r>
              <a:rPr lang="en-US" sz="6000" b="1" i="1" u="sng" cap="none" dirty="0" err="1" smtClean="0">
                <a:latin typeface="Apple Casual"/>
                <a:cs typeface="Apple Casual"/>
              </a:rPr>
              <a:t>u</a:t>
            </a:r>
            <a:r>
              <a:rPr lang="en-US" sz="6000" b="1" i="1" u="sng" cap="none" dirty="0" smtClean="0">
                <a:latin typeface="Apple Casual"/>
                <a:cs typeface="Apple Casual"/>
              </a:rPr>
              <a:t> </a:t>
            </a:r>
            <a:r>
              <a:rPr lang="en-US" sz="6000" b="1" i="1" u="sng" cap="none" dirty="0" err="1" smtClean="0">
                <a:latin typeface="Apple Casual"/>
                <a:cs typeface="Apple Casual"/>
              </a:rPr>
              <a:t>salud</a:t>
            </a:r>
            <a:r>
              <a:rPr lang="en-US" sz="6000" b="1" i="1" u="sng" cap="none" dirty="0" smtClean="0">
                <a:latin typeface="Apple Casual"/>
                <a:cs typeface="Apple Casual"/>
              </a:rPr>
              <a:t> </a:t>
            </a:r>
            <a:r>
              <a:rPr lang="en-US" sz="6000" b="1" i="1" u="sng" cap="none" dirty="0" err="1" smtClean="0">
                <a:latin typeface="Apple Casual"/>
                <a:cs typeface="Apple Casual"/>
              </a:rPr>
              <a:t>es</a:t>
            </a:r>
            <a:r>
              <a:rPr lang="en-US" sz="6000" b="1" i="1" u="sng" cap="none" dirty="0" smtClean="0">
                <a:latin typeface="Apple Casual"/>
                <a:cs typeface="Apple Casual"/>
              </a:rPr>
              <a:t> lo </a:t>
            </a:r>
            <a:r>
              <a:rPr lang="en-US" sz="6000" b="1" i="1" u="sng" cap="none" dirty="0" err="1" smtClean="0">
                <a:latin typeface="Apple Casual"/>
                <a:cs typeface="Apple Casual"/>
              </a:rPr>
              <a:t>primero</a:t>
            </a:r>
            <a:r>
              <a:rPr lang="en-US" sz="6000" b="1" i="1" u="sng" cap="none" dirty="0" smtClean="0">
                <a:latin typeface="Apple Casual"/>
                <a:cs typeface="Apple Casual"/>
              </a:rPr>
              <a:t>! </a:t>
            </a:r>
            <a:r>
              <a:rPr lang="en-US" sz="6600" b="1" u="sng" cap="none" dirty="0" smtClean="0">
                <a:latin typeface="Apple Casual"/>
                <a:cs typeface="Apple Casual"/>
              </a:rPr>
              <a:t/>
            </a:r>
            <a:br>
              <a:rPr lang="en-US" sz="6600" b="1" u="sng" cap="none" dirty="0" smtClean="0">
                <a:latin typeface="Apple Casual"/>
                <a:cs typeface="Apple Casual"/>
              </a:rPr>
            </a:br>
            <a:endParaRPr lang="en-US" sz="6600" b="1" u="sng" cap="none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05717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94" y="2521684"/>
            <a:ext cx="9372600" cy="1293028"/>
          </a:xfrm>
        </p:spPr>
        <p:txBody>
          <a:bodyPr/>
          <a:lstStyle/>
          <a:p>
            <a:pPr algn="ctr"/>
            <a:r>
              <a:rPr lang="es-NI" dirty="0" smtClean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Los mandatos formales</a:t>
            </a:r>
            <a:endParaRPr lang="en-US" dirty="0">
              <a:ln w="2857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7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20 at 3.0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5" y="39688"/>
            <a:ext cx="11566438" cy="6751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4656" y="656854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h</a:t>
            </a:r>
            <a:r>
              <a:rPr lang="en-US" sz="2400" dirty="0" err="1" smtClean="0">
                <a:latin typeface="Sitka Text" panose="02000505000000020004" pitchFamily="2" charset="0"/>
              </a:rPr>
              <a:t>ágale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45218" y="1124777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Tr</a:t>
            </a:r>
            <a:r>
              <a:rPr lang="en-US" sz="2400" dirty="0" err="1" smtClean="0">
                <a:latin typeface="Sitka Text" panose="02000505000000020004" pitchFamily="2" charset="0"/>
              </a:rPr>
              <a:t>áigamelo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2536" y="1626122"/>
            <a:ext cx="1412616" cy="31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itka Text" panose="02000505000000020004" pitchFamily="2" charset="0"/>
              </a:rPr>
              <a:t>Deme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5651" y="2127470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D</a:t>
            </a:r>
            <a:r>
              <a:rPr lang="en-US" sz="2400" dirty="0" err="1" smtClean="0">
                <a:latin typeface="Sitka Text" panose="02000505000000020004" pitchFamily="2" charset="0"/>
              </a:rPr>
              <a:t>íganme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4353" y="2628816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maqu</a:t>
            </a:r>
            <a:r>
              <a:rPr lang="en-US" sz="2400" dirty="0" err="1" smtClean="0">
                <a:latin typeface="Sitka Text" panose="02000505000000020004" pitchFamily="2" charset="0"/>
              </a:rPr>
              <a:t>íllese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8075" y="3130162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si</a:t>
            </a:r>
            <a:r>
              <a:rPr lang="en-US" sz="2400" dirty="0" err="1" smtClean="0">
                <a:latin typeface="Sitka Text" panose="02000505000000020004" pitchFamily="2" charset="0"/>
              </a:rPr>
              <a:t>éntense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5521" y="3648219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S</a:t>
            </a:r>
            <a:r>
              <a:rPr lang="en-US" sz="2400" dirty="0" err="1" smtClean="0">
                <a:latin typeface="Sitka Text" panose="02000505000000020004" pitchFamily="2" charset="0"/>
              </a:rPr>
              <a:t>épanlo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29547" y="4149566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f</a:t>
            </a:r>
            <a:r>
              <a:rPr lang="en-US" sz="2400" dirty="0" err="1" smtClean="0">
                <a:latin typeface="Sitka Text" panose="02000505000000020004" pitchFamily="2" charset="0"/>
              </a:rPr>
              <a:t>írmela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7124" y="4667624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pi</a:t>
            </a:r>
            <a:r>
              <a:rPr lang="en-US" sz="2400" dirty="0" err="1" smtClean="0">
                <a:latin typeface="Sitka Text" panose="02000505000000020004" pitchFamily="2" charset="0"/>
              </a:rPr>
              <a:t>énselo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8119" y="5168970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Esc</a:t>
            </a:r>
            <a:r>
              <a:rPr lang="en-US" sz="2400" dirty="0" err="1" smtClean="0">
                <a:latin typeface="Sitka Text" panose="02000505000000020004" pitchFamily="2" charset="0"/>
              </a:rPr>
              <a:t>úchenme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10500" y="5687028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d</a:t>
            </a:r>
            <a:r>
              <a:rPr lang="en-US" sz="2400" dirty="0" err="1" smtClean="0">
                <a:latin typeface="Sitka Text" panose="02000505000000020004" pitchFamily="2" charset="0"/>
              </a:rPr>
              <a:t>ésela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3660" y="6205086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p</a:t>
            </a:r>
            <a:r>
              <a:rPr lang="en-US" sz="2400" dirty="0" err="1" smtClean="0">
                <a:latin typeface="Sitka Text" panose="02000505000000020004" pitchFamily="2" charset="0"/>
              </a:rPr>
              <a:t>óngaselas</a:t>
            </a:r>
            <a:endParaRPr lang="en-US" sz="2400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8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8" y="1712271"/>
            <a:ext cx="11370464" cy="2725363"/>
          </a:xfrm>
        </p:spPr>
        <p:txBody>
          <a:bodyPr>
            <a:normAutofit/>
          </a:bodyPr>
          <a:lstStyle/>
          <a:p>
            <a:pPr algn="ctr"/>
            <a:r>
              <a:rPr lang="en-US" sz="6600" b="1" i="1" cap="none" dirty="0" err="1" smtClean="0">
                <a:latin typeface="Apple Casual"/>
                <a:cs typeface="Apple Casual"/>
              </a:rPr>
              <a:t>Sigamos</a:t>
            </a:r>
            <a:r>
              <a:rPr lang="en-US" sz="6600" b="1" i="1" cap="none" dirty="0" smtClean="0">
                <a:latin typeface="Apple Casual"/>
                <a:cs typeface="Apple Casual"/>
              </a:rPr>
              <a:t> con </a:t>
            </a:r>
            <a:br>
              <a:rPr lang="en-US" sz="6600" b="1" i="1" cap="none" dirty="0" smtClean="0">
                <a:latin typeface="Apple Casual"/>
                <a:cs typeface="Apple Casual"/>
              </a:rPr>
            </a:br>
            <a:r>
              <a:rPr lang="en-US" sz="6600" b="1" i="1" cap="none" dirty="0" smtClean="0">
                <a:latin typeface="Apple Casual"/>
                <a:cs typeface="Apple Casual"/>
              </a:rPr>
              <a:t>lo del </a:t>
            </a:r>
            <a:r>
              <a:rPr lang="en-US" sz="6600" b="1" i="1" cap="none" dirty="0" err="1" smtClean="0">
                <a:latin typeface="Apple Casual"/>
                <a:cs typeface="Apple Casual"/>
              </a:rPr>
              <a:t>viernes</a:t>
            </a:r>
            <a:r>
              <a:rPr lang="en-US" sz="6600" b="1" i="1" cap="none" dirty="0" smtClean="0">
                <a:latin typeface="Apple Casual"/>
                <a:cs typeface="Apple Casual"/>
              </a:rPr>
              <a:t>...</a:t>
            </a:r>
            <a:endParaRPr lang="en-US" sz="6600" b="1" i="1" u="sng" cap="none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5068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667656"/>
            <a:ext cx="11030857" cy="5820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45486" y="1973943"/>
            <a:ext cx="1320800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cenen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1885" y="2394856"/>
            <a:ext cx="2119085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itka Text" panose="02000505000000020004" pitchFamily="2" charset="0"/>
              </a:rPr>
              <a:t>se </a:t>
            </a:r>
            <a:r>
              <a:rPr lang="en-US" sz="2400" dirty="0" err="1" smtClean="0">
                <a:latin typeface="Sitka Text" panose="02000505000000020004" pitchFamily="2" charset="0"/>
              </a:rPr>
              <a:t>acuesten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0627" y="3490687"/>
            <a:ext cx="1320800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tengan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8286" y="3490687"/>
            <a:ext cx="1502228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trabajen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0457" y="3911601"/>
            <a:ext cx="1320800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lleguen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6169" y="4151088"/>
            <a:ext cx="1444173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itka Text" panose="02000505000000020004" pitchFamily="2" charset="0"/>
              </a:rPr>
              <a:t>descansen</a:t>
            </a:r>
            <a:endParaRPr lang="en-US" sz="2000" dirty="0">
              <a:latin typeface="Sitka Text" panose="02000505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0682" y="4151088"/>
            <a:ext cx="1320800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pongan</a:t>
            </a:r>
            <a:endParaRPr lang="en-US" sz="2400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2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230"/>
            <a:ext cx="12033105" cy="3497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7485" y="1995716"/>
            <a:ext cx="1611086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itka Text" panose="02000505000000020004" pitchFamily="2" charset="0"/>
              </a:rPr>
              <a:t>se </a:t>
            </a:r>
            <a:r>
              <a:rPr lang="en-US" sz="2400" dirty="0" err="1" smtClean="0">
                <a:latin typeface="Sitka Text" panose="02000505000000020004" pitchFamily="2" charset="0"/>
              </a:rPr>
              <a:t>enojen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80038" y="1995716"/>
            <a:ext cx="1320800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Sigan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3904" y="2416630"/>
            <a:ext cx="1466134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itka Text" panose="02000505000000020004" pitchFamily="2" charset="0"/>
              </a:rPr>
              <a:t>Cambien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9237" y="4318002"/>
            <a:ext cx="2046133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itka Text" panose="02000505000000020004" pitchFamily="2" charset="0"/>
              </a:rPr>
              <a:t>se </a:t>
            </a:r>
            <a:r>
              <a:rPr lang="en-US" sz="2400" dirty="0" err="1" smtClean="0">
                <a:latin typeface="Sitka Text" panose="02000505000000020004" pitchFamily="2" charset="0"/>
              </a:rPr>
              <a:t>preocupe</a:t>
            </a:r>
            <a:endParaRPr lang="en-US" sz="2400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0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itka Text" panose="02000505000000020004" pitchFamily="2" charset="0"/>
              </a:rPr>
              <a:t>Actividad </a:t>
            </a:r>
            <a:r>
              <a:rPr lang="en-US" dirty="0" err="1" smtClean="0">
                <a:latin typeface="Sitka Text" panose="02000505000000020004" pitchFamily="2" charset="0"/>
              </a:rPr>
              <a:t>comunicativa</a:t>
            </a:r>
            <a:r>
              <a:rPr lang="en-US" dirty="0" smtClean="0">
                <a:latin typeface="Sitka Text" panose="02000505000000020004" pitchFamily="2" charset="0"/>
              </a:rPr>
              <a:t> </a:t>
            </a:r>
            <a:r>
              <a:rPr lang="en-US" dirty="0" err="1" smtClean="0">
                <a:latin typeface="Sitka Text" panose="02000505000000020004" pitchFamily="2" charset="0"/>
              </a:rPr>
              <a:t>adicional</a:t>
            </a:r>
            <a:endParaRPr lang="en-US" dirty="0">
              <a:latin typeface="Sitka Text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Sitka Text" panose="02000505000000020004" pitchFamily="2" charset="0"/>
              </a:rPr>
              <a:t>En</a:t>
            </a:r>
            <a:r>
              <a:rPr lang="en-US" sz="2400" dirty="0" smtClean="0">
                <a:latin typeface="Sitka Text" panose="02000505000000020004" pitchFamily="2" charset="0"/>
              </a:rPr>
              <a:t> </a:t>
            </a:r>
            <a:r>
              <a:rPr lang="en-US" sz="2400" dirty="0" err="1" smtClean="0">
                <a:latin typeface="Sitka Text" panose="02000505000000020004" pitchFamily="2" charset="0"/>
              </a:rPr>
              <a:t>parejas</a:t>
            </a:r>
            <a:r>
              <a:rPr lang="en-US" sz="2400" dirty="0" smtClean="0">
                <a:latin typeface="Sitka Text" panose="02000505000000020004" pitchFamily="2" charset="0"/>
              </a:rPr>
              <a:t> </a:t>
            </a:r>
            <a:r>
              <a:rPr lang="en-US" sz="2400" dirty="0" err="1" smtClean="0">
                <a:latin typeface="Sitka Text" panose="02000505000000020004" pitchFamily="2" charset="0"/>
              </a:rPr>
              <a:t>túrnense</a:t>
            </a:r>
            <a:r>
              <a:rPr lang="en-US" sz="2400" dirty="0" smtClean="0">
                <a:latin typeface="Sitka Text" panose="02000505000000020004" pitchFamily="2" charset="0"/>
              </a:rPr>
              <a:t> para </a:t>
            </a:r>
            <a:r>
              <a:rPr lang="en-US" sz="2400" dirty="0" err="1" smtClean="0">
                <a:latin typeface="Sitka Text" panose="02000505000000020004" pitchFamily="2" charset="0"/>
              </a:rPr>
              <a:t>dar</a:t>
            </a:r>
            <a:r>
              <a:rPr lang="en-US" sz="2400" dirty="0" smtClean="0">
                <a:latin typeface="Sitka Text" panose="02000505000000020004" pitchFamily="2" charset="0"/>
              </a:rPr>
              <a:t> </a:t>
            </a:r>
            <a:r>
              <a:rPr lang="en-US" sz="2400" dirty="0" err="1" smtClean="0">
                <a:latin typeface="Sitka Text" panose="02000505000000020004" pitchFamily="2" charset="0"/>
              </a:rPr>
              <a:t>consejos</a:t>
            </a:r>
            <a:r>
              <a:rPr lang="en-US" sz="2400" dirty="0" smtClean="0">
                <a:latin typeface="Sitka Text" panose="02000505000000020004" pitchFamily="2" charset="0"/>
              </a:rPr>
              <a:t> a un </a:t>
            </a:r>
            <a:r>
              <a:rPr lang="en-US" sz="2400" dirty="0" err="1" smtClean="0">
                <a:latin typeface="Sitka Text" panose="02000505000000020004" pitchFamily="2" charset="0"/>
              </a:rPr>
              <a:t>paciente</a:t>
            </a:r>
            <a:r>
              <a:rPr lang="en-US" sz="2400" dirty="0" smtClean="0">
                <a:latin typeface="Sitka Text" panose="02000505000000020004" pitchFamily="2" charset="0"/>
              </a:rPr>
              <a:t> que </a:t>
            </a:r>
            <a:r>
              <a:rPr lang="en-US" sz="2400" dirty="0" err="1" smtClean="0">
                <a:latin typeface="Sitka Text" panose="02000505000000020004" pitchFamily="2" charset="0"/>
              </a:rPr>
              <a:t>tiene</a:t>
            </a:r>
            <a:r>
              <a:rPr lang="en-US" sz="2400" dirty="0" smtClean="0">
                <a:latin typeface="Sitka Text" panose="02000505000000020004" pitchFamily="2" charset="0"/>
              </a:rPr>
              <a:t> las </a:t>
            </a:r>
            <a:r>
              <a:rPr lang="en-US" sz="2400" dirty="0" err="1" smtClean="0">
                <a:latin typeface="Sitka Text" panose="02000505000000020004" pitchFamily="2" charset="0"/>
              </a:rPr>
              <a:t>siguientes</a:t>
            </a:r>
            <a:r>
              <a:rPr lang="en-US" sz="2400" dirty="0" smtClean="0">
                <a:latin typeface="Sitka Text" panose="02000505000000020004" pitchFamily="2" charset="0"/>
              </a:rPr>
              <a:t> </a:t>
            </a:r>
            <a:r>
              <a:rPr lang="en-US" sz="2400" dirty="0" err="1" smtClean="0">
                <a:latin typeface="Sitka Text" panose="02000505000000020004" pitchFamily="2" charset="0"/>
              </a:rPr>
              <a:t>condiciones</a:t>
            </a:r>
            <a:endParaRPr lang="en-US" sz="2400" dirty="0" smtClean="0">
              <a:latin typeface="Sitka Text" panose="02000505000000020004" pitchFamily="2" charset="0"/>
            </a:endParaRPr>
          </a:p>
          <a:p>
            <a:pPr marL="457200" indent="-457200">
              <a:buAutoNum type="alphaLcPeriod"/>
            </a:pPr>
            <a:r>
              <a:rPr lang="en-US" sz="2400" dirty="0" err="1" smtClean="0">
                <a:latin typeface="Sitka Text" panose="02000505000000020004" pitchFamily="2" charset="0"/>
              </a:rPr>
              <a:t>tos</a:t>
            </a:r>
            <a:endParaRPr lang="en-US" sz="2400" dirty="0" smtClean="0">
              <a:latin typeface="Sitka Text" panose="02000505000000020004" pitchFamily="2" charset="0"/>
            </a:endParaRPr>
          </a:p>
          <a:p>
            <a:pPr marL="457200" indent="-457200">
              <a:buAutoNum type="alphaLcPeriod"/>
            </a:pPr>
            <a:r>
              <a:rPr lang="en-US" sz="2400" dirty="0" err="1" smtClean="0">
                <a:latin typeface="Sitka Text" panose="02000505000000020004" pitchFamily="2" charset="0"/>
              </a:rPr>
              <a:t>fiebre</a:t>
            </a:r>
            <a:endParaRPr lang="en-US" sz="2400" dirty="0" smtClean="0">
              <a:latin typeface="Sitka Text" panose="02000505000000020004" pitchFamily="2" charset="0"/>
            </a:endParaRPr>
          </a:p>
          <a:p>
            <a:pPr marL="457200" indent="-457200">
              <a:buAutoNum type="alphaLcPeriod"/>
            </a:pPr>
            <a:r>
              <a:rPr lang="en-US" sz="2400" dirty="0" smtClean="0">
                <a:latin typeface="Sitka Text" panose="02000505000000020004" pitchFamily="2" charset="0"/>
              </a:rPr>
              <a:t>se </a:t>
            </a:r>
            <a:r>
              <a:rPr lang="en-US" sz="2400" dirty="0" err="1" smtClean="0">
                <a:latin typeface="Sitka Text" panose="02000505000000020004" pitchFamily="2" charset="0"/>
              </a:rPr>
              <a:t>torció</a:t>
            </a:r>
            <a:r>
              <a:rPr lang="en-US" sz="2400" dirty="0" smtClean="0">
                <a:latin typeface="Sitka Text" panose="02000505000000020004" pitchFamily="2" charset="0"/>
              </a:rPr>
              <a:t> un </a:t>
            </a:r>
            <a:r>
              <a:rPr lang="en-US" sz="2400" dirty="0" err="1" smtClean="0">
                <a:latin typeface="Sitka Text" panose="02000505000000020004" pitchFamily="2" charset="0"/>
              </a:rPr>
              <a:t>tobillo</a:t>
            </a:r>
            <a:endParaRPr lang="en-US" sz="2400" dirty="0" smtClean="0">
              <a:latin typeface="Sitka Text" panose="02000505000000020004" pitchFamily="2" charset="0"/>
            </a:endParaRPr>
          </a:p>
          <a:p>
            <a:pPr marL="457200" indent="-457200">
              <a:buAutoNum type="alphaLcPeriod"/>
            </a:pPr>
            <a:r>
              <a:rPr lang="en-US" sz="2400" dirty="0" smtClean="0">
                <a:latin typeface="Sitka Text" panose="02000505000000020004" pitchFamily="2" charset="0"/>
              </a:rPr>
              <a:t>se </a:t>
            </a:r>
            <a:r>
              <a:rPr lang="en-US" sz="2400" dirty="0" err="1" smtClean="0">
                <a:latin typeface="Sitka Text" panose="02000505000000020004" pitchFamily="2" charset="0"/>
              </a:rPr>
              <a:t>rompio</a:t>
            </a:r>
            <a:r>
              <a:rPr lang="en-US" sz="2400" dirty="0" smtClean="0">
                <a:latin typeface="Sitka Text" panose="02000505000000020004" pitchFamily="2" charset="0"/>
              </a:rPr>
              <a:t> </a:t>
            </a:r>
            <a:r>
              <a:rPr lang="en-US" sz="2400" dirty="0" err="1" smtClean="0">
                <a:latin typeface="Sitka Text" panose="02000505000000020004" pitchFamily="2" charset="0"/>
              </a:rPr>
              <a:t>una</a:t>
            </a:r>
            <a:r>
              <a:rPr lang="en-US" sz="2400" dirty="0" smtClean="0">
                <a:latin typeface="Sitka Text" panose="02000505000000020004" pitchFamily="2" charset="0"/>
              </a:rPr>
              <a:t> </a:t>
            </a:r>
            <a:r>
              <a:rPr lang="en-US" sz="2400" dirty="0" err="1" smtClean="0">
                <a:latin typeface="Sitka Text" panose="02000505000000020004" pitchFamily="2" charset="0"/>
              </a:rPr>
              <a:t>pierna</a:t>
            </a:r>
            <a:endParaRPr lang="en-US" sz="2400" dirty="0" smtClean="0">
              <a:latin typeface="Sitka Text" panose="02000505000000020004" pitchFamily="2" charset="0"/>
            </a:endParaRPr>
          </a:p>
          <a:p>
            <a:pPr marL="457200" indent="-457200">
              <a:buAutoNum type="alphaLcPeriod"/>
            </a:pPr>
            <a:r>
              <a:rPr lang="en-US" sz="2400" dirty="0" err="1" smtClean="0">
                <a:latin typeface="Sitka Text" panose="02000505000000020004" pitchFamily="2" charset="0"/>
              </a:rPr>
              <a:t>deprimido</a:t>
            </a:r>
            <a:r>
              <a:rPr lang="en-US" sz="2400" dirty="0" smtClean="0">
                <a:latin typeface="Sitka Text" panose="02000505000000020004" pitchFamily="2" charset="0"/>
              </a:rPr>
              <a:t> y </a:t>
            </a:r>
            <a:r>
              <a:rPr lang="en-US" sz="2400" dirty="0" err="1" smtClean="0">
                <a:latin typeface="Sitka Text" panose="02000505000000020004" pitchFamily="2" charset="0"/>
              </a:rPr>
              <a:t>nervioso</a:t>
            </a:r>
            <a:endParaRPr lang="en-US" sz="2400" dirty="0" smtClean="0">
              <a:latin typeface="Sitka Text" panose="02000505000000020004" pitchFamily="2" charset="0"/>
            </a:endParaRPr>
          </a:p>
          <a:p>
            <a:pPr marL="457200" indent="-457200">
              <a:buAutoNum type="alphaLcPeriod"/>
            </a:pPr>
            <a:r>
              <a:rPr lang="en-US" sz="2400" dirty="0" smtClean="0">
                <a:latin typeface="Sitka Text" panose="02000505000000020004" pitchFamily="2" charset="0"/>
              </a:rPr>
              <a:t>dolor de </a:t>
            </a:r>
            <a:r>
              <a:rPr lang="en-US" sz="2400" dirty="0" err="1" smtClean="0">
                <a:latin typeface="Sitka Text" panose="02000505000000020004" pitchFamily="2" charset="0"/>
              </a:rPr>
              <a:t>cabeza</a:t>
            </a:r>
            <a:r>
              <a:rPr lang="en-US" sz="2400" dirty="0" smtClean="0">
                <a:latin typeface="Sitka Text" panose="02000505000000020004" pitchFamily="2" charset="0"/>
              </a:rPr>
              <a:t> y </a:t>
            </a:r>
            <a:r>
              <a:rPr lang="en-US" sz="2400" dirty="0" err="1" smtClean="0">
                <a:latin typeface="Sitka Text" panose="02000505000000020004" pitchFamily="2" charset="0"/>
              </a:rPr>
              <a:t>vomitos</a:t>
            </a:r>
            <a:endParaRPr lang="en-US" sz="2400" dirty="0" smtClean="0">
              <a:latin typeface="Sitka Text" panose="02000505000000020004" pitchFamily="2" charset="0"/>
            </a:endParaRPr>
          </a:p>
          <a:p>
            <a:pPr marL="457200" indent="-457200">
              <a:buAutoNum type="alphaLcPeriod"/>
            </a:pPr>
            <a:endParaRPr lang="en-US" sz="2400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5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171" y="420914"/>
            <a:ext cx="8610600" cy="664030"/>
          </a:xfrm>
        </p:spPr>
        <p:txBody>
          <a:bodyPr/>
          <a:lstStyle/>
          <a:p>
            <a:r>
              <a:rPr lang="en-US" cap="none" dirty="0" err="1" smtClean="0">
                <a:latin typeface="Sitka Text" panose="02000505000000020004" pitchFamily="2" charset="0"/>
              </a:rPr>
              <a:t>En</a:t>
            </a:r>
            <a:r>
              <a:rPr lang="en-US" cap="none" dirty="0" smtClean="0">
                <a:latin typeface="Sitka Text" panose="02000505000000020004" pitchFamily="2" charset="0"/>
              </a:rPr>
              <a:t> </a:t>
            </a:r>
            <a:r>
              <a:rPr lang="en-US" cap="none" dirty="0" err="1" smtClean="0">
                <a:latin typeface="Sitka Text" panose="02000505000000020004" pitchFamily="2" charset="0"/>
              </a:rPr>
              <a:t>grupos</a:t>
            </a:r>
            <a:r>
              <a:rPr lang="en-US" cap="none" dirty="0" smtClean="0">
                <a:latin typeface="Sitka Text" panose="02000505000000020004" pitchFamily="2" charset="0"/>
              </a:rPr>
              <a:t> (Arriba, p. 326)</a:t>
            </a:r>
            <a:endParaRPr lang="en-US" cap="none" dirty="0">
              <a:latin typeface="Sitka Text" panose="02000505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69" y="1186544"/>
            <a:ext cx="9554016" cy="5417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9" y="3075906"/>
            <a:ext cx="2657846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8150</TotalTime>
  <Words>75</Words>
  <Application>Microsoft Macintosh PowerPoint</Application>
  <PresentationFormat>Custom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Vapor Trail</vt:lpstr>
      <vt:lpstr> Capítulo 10 ¡Tu salud es lo primero!  </vt:lpstr>
      <vt:lpstr>Los mandatos formales</vt:lpstr>
      <vt:lpstr>PowerPoint Presentation</vt:lpstr>
      <vt:lpstr>Sigamos con  lo del viernes...</vt:lpstr>
      <vt:lpstr>PowerPoint Presentation</vt:lpstr>
      <vt:lpstr>PowerPoint Presentation</vt:lpstr>
      <vt:lpstr>Actividad comunicativa adicional</vt:lpstr>
      <vt:lpstr>En grupos (Arriba, p. 326)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Mandatos formales</dc:title>
  <dc:creator>Gisela Diaz</dc:creator>
  <cp:lastModifiedBy>Rosemarie Payne</cp:lastModifiedBy>
  <cp:revision>72</cp:revision>
  <dcterms:created xsi:type="dcterms:W3CDTF">2016-09-13T12:30:57Z</dcterms:created>
  <dcterms:modified xsi:type="dcterms:W3CDTF">2016-09-21T05:17:59Z</dcterms:modified>
</cp:coreProperties>
</file>