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271" r:id="rId28"/>
    <p:sldId id="301" r:id="rId29"/>
    <p:sldId id="304" r:id="rId30"/>
    <p:sldId id="30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58" r:id="rId41"/>
    <p:sldId id="357" r:id="rId42"/>
    <p:sldId id="329" r:id="rId43"/>
    <p:sldId id="35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7B801D"/>
    <a:srgbClr val="636717"/>
    <a:srgbClr val="7E831D"/>
    <a:srgbClr val="B0B528"/>
    <a:srgbClr val="CACF2F"/>
    <a:srgbClr val="E70013"/>
    <a:srgbClr val="D10014"/>
    <a:srgbClr val="C10014"/>
    <a:srgbClr val="DDE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2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95" y="1850140"/>
            <a:ext cx="11673300" cy="182509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oudy Stout" panose="0202090407030B020401" pitchFamily="18" charset="0"/>
              </a:rPr>
              <a:t>NUESTRO MUNDO Y </a:t>
            </a:r>
            <a:br>
              <a:rPr lang="en-US" sz="54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oudy Stout" panose="0202090407030B020401" pitchFamily="18" charset="0"/>
              </a:rPr>
            </a:br>
            <a:r>
              <a:rPr lang="en-US" sz="54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oudy Stout" panose="0202090407030B020401" pitchFamily="18" charset="0"/>
              </a:rPr>
              <a:t>El </a:t>
            </a:r>
            <a:r>
              <a:rPr lang="en-US" sz="5400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oudy Stout" panose="0202090407030B020401" pitchFamily="18" charset="0"/>
              </a:rPr>
              <a:t>Medio</a:t>
            </a:r>
            <a:r>
              <a:rPr lang="en-US" sz="54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oudy Stout" panose="0202090407030B020401" pitchFamily="18" charset="0"/>
              </a:rPr>
              <a:t> </a:t>
            </a:r>
            <a:r>
              <a:rPr lang="en-US" sz="5400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oudy Stout" panose="0202090407030B020401" pitchFamily="18" charset="0"/>
              </a:rPr>
              <a:t>ambiente</a:t>
            </a:r>
            <a:endParaRPr lang="en-US" sz="5400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670" y="371694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rbel" panose="020B0503020204020204" pitchFamily="34" charset="0"/>
              </a:rPr>
              <a:t>(</a:t>
            </a:r>
            <a:r>
              <a:rPr lang="en-US" sz="2800" dirty="0" err="1" smtClean="0">
                <a:latin typeface="Corbel" panose="020B0503020204020204" pitchFamily="34" charset="0"/>
              </a:rPr>
              <a:t>Vocabulario</a:t>
            </a:r>
            <a:r>
              <a:rPr lang="en-US" sz="2800" dirty="0" smtClean="0">
                <a:latin typeface="Corbel" panose="020B0503020204020204" pitchFamily="34" charset="0"/>
              </a:rPr>
              <a:t> 12-2)</a:t>
            </a:r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8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92" y="1565898"/>
            <a:ext cx="3108283" cy="408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static3.elblogverde.com/wp-content/uploads/2015/08/global-warming-600x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73" y="1984233"/>
            <a:ext cx="4905831" cy="35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9807" y="1204982"/>
            <a:ext cx="4296230" cy="638629"/>
          </a:xfrm>
          <a:prstGeom prst="rect">
            <a:avLst/>
          </a:prstGeom>
          <a:solidFill>
            <a:srgbClr val="E7001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e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calentamiento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global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2509" y="5593346"/>
            <a:ext cx="4296230" cy="638629"/>
          </a:xfrm>
          <a:prstGeom prst="rect">
            <a:avLst/>
          </a:prstGeom>
          <a:solidFill>
            <a:srgbClr val="E7001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(global warming)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4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reef2rainforest.com/wp-content/uploads/2014/03/Animals-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83" y="2020924"/>
            <a:ext cx="7002259" cy="34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7493" y="1216525"/>
            <a:ext cx="6705983" cy="638629"/>
          </a:xfrm>
          <a:prstGeom prst="rect">
            <a:avLst/>
          </a:prstGeom>
          <a:solidFill>
            <a:srgbClr val="E7001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Eras Bold ITC" panose="020B0907030504020204" pitchFamily="34" charset="0"/>
              </a:rPr>
              <a:t>l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as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especies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en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peligro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extinción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9426" y="5593346"/>
            <a:ext cx="4296230" cy="638629"/>
          </a:xfrm>
          <a:prstGeom prst="rect">
            <a:avLst/>
          </a:prstGeom>
          <a:solidFill>
            <a:srgbClr val="E7001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(endangered species)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5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2850" y="1216525"/>
            <a:ext cx="6705983" cy="638629"/>
          </a:xfrm>
          <a:prstGeom prst="rect">
            <a:avLst/>
          </a:prstGeom>
          <a:solidFill>
            <a:srgbClr val="E7001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a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contaminación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7874" y="5593346"/>
            <a:ext cx="4296230" cy="638629"/>
          </a:xfrm>
          <a:prstGeom prst="rect">
            <a:avLst/>
          </a:prstGeom>
          <a:solidFill>
            <a:srgbClr val="E7001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(pollution)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90" y="2098021"/>
            <a:ext cx="4954671" cy="32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0948" y="1216525"/>
            <a:ext cx="6817894" cy="638629"/>
          </a:xfrm>
          <a:prstGeom prst="rect">
            <a:avLst/>
          </a:prstGeom>
          <a:solidFill>
            <a:srgbClr val="E7001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escasez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(de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agua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, de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alimentos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, etc.)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8909" y="5593346"/>
            <a:ext cx="6211455" cy="638629"/>
          </a:xfrm>
          <a:prstGeom prst="rect">
            <a:avLst/>
          </a:prstGeom>
          <a:solidFill>
            <a:srgbClr val="E7001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(shortage [of water, food, etc.])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0" y="2112818"/>
            <a:ext cx="5380181" cy="3303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728" y="2131291"/>
            <a:ext cx="5484092" cy="33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48106" y="2821013"/>
            <a:ext cx="11122526" cy="1590565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¿</a:t>
            </a:r>
            <a:r>
              <a:rPr lang="en-US" sz="44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Qué</a:t>
            </a:r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en-US" sz="44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causa</a:t>
            </a:r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los </a:t>
            </a:r>
          </a:p>
          <a:p>
            <a:pPr algn="ctr"/>
            <a:r>
              <a:rPr lang="en-US" sz="44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problemas</a:t>
            </a:r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en-US" sz="44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ambientales</a:t>
            </a:r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?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5374" y="3561626"/>
            <a:ext cx="10591800" cy="82566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6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ohmygodfacts.com/wp-content/uploads/2014/08/deffcts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14" y="2064579"/>
            <a:ext cx="5171224" cy="333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61487" y="1216525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deforestación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3466" y="5593346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(deforestation)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7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4751" y="1216525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las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fábricas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19" y="2126578"/>
            <a:ext cx="4861092" cy="3234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6730" y="5593346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(factories)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08" y="2189747"/>
            <a:ext cx="4454775" cy="32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751" y="1216525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e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humo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6730" y="5593346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(smoke)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65" y="2275301"/>
            <a:ext cx="5182030" cy="2911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26" y="2135518"/>
            <a:ext cx="4835931" cy="321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31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oecardiff.co.uk/files/foecardiff/images/wast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29" y="1976045"/>
            <a:ext cx="6162842" cy="351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4751" y="1216525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los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desechos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6730" y="5593346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(waste)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4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edicalnewstoday.com/content/images/articles/278/278645/pesticide-ap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01" y="2052419"/>
            <a:ext cx="5601368" cy="335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4751" y="1216525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os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pesticidas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6730" y="5593346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(pesticides)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3963" y="834880"/>
            <a:ext cx="30240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ras Medium ITC" panose="020B0602030504020804" pitchFamily="34" charset="0"/>
              </a:rPr>
              <a:t>e</a:t>
            </a:r>
            <a:r>
              <a:rPr lang="en-US" sz="48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ras Medium ITC" panose="020B0602030504020804" pitchFamily="34" charset="0"/>
              </a:rPr>
              <a:t>l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ras Medium ITC" panose="020B0602030504020804" pitchFamily="34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ras Medium ITC" panose="020B0602030504020804" pitchFamily="34" charset="0"/>
              </a:rPr>
              <a:t>planeta</a:t>
            </a:r>
            <a:endParaRPr lang="en-US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Eras Medium ITC" panose="020B0602030504020804" pitchFamily="34" charset="0"/>
            </a:endParaRPr>
          </a:p>
          <a:p>
            <a:pPr algn="ctr"/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nergy.gov/sites/prod/files/styles/borealis_default_hero_respondlarge/public/nuclear_reactor_technologies_home.png?itok=EtBGG2f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46" y="2100559"/>
            <a:ext cx="709612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61487" y="1216525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a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planta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nuclear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3466" y="5593346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(nuclear plant)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8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155" y="2684761"/>
            <a:ext cx="2206171" cy="2206171"/>
          </a:xfrm>
          <a:prstGeom prst="rect">
            <a:avLst/>
          </a:prstGeom>
        </p:spPr>
      </p:pic>
      <p:pic>
        <p:nvPicPr>
          <p:cNvPr id="9220" name="Picture 4" descr="http://www.conserve-energy-future.com/wp-content/uploads/2014/04/Radioactive_Wa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7" y="2144211"/>
            <a:ext cx="47625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4751" y="1216525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radioactividad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6730" y="5593346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(radioactivity)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4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41" y="1934203"/>
            <a:ext cx="5815263" cy="3595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e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pozo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petróleo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(oil well)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2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48106" y="2821014"/>
            <a:ext cx="11122526" cy="125635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¿</a:t>
            </a:r>
            <a:r>
              <a:rPr lang="en-US" sz="44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algunas</a:t>
            </a:r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en-US" sz="44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soluciones</a:t>
            </a:r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?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5374" y="3561626"/>
            <a:ext cx="10591800" cy="82566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3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a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energía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alternativa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(alternative energy)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8" name="Picture 2" descr="http://vignette3.wikia.nocookie.net/cybernations/images/7/79/Windmill-farm.jpg/revision/latest?cb=20130711094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39" y="2328354"/>
            <a:ext cx="5600700" cy="287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7" y="2307723"/>
            <a:ext cx="3727785" cy="28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a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energía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solar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(solar energy)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52" y="2371225"/>
            <a:ext cx="5613399" cy="26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67" y="1913539"/>
            <a:ext cx="6483683" cy="362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a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reforestación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(reforestation)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4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e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reciclaje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(recycling)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1892973"/>
            <a:ext cx="6283157" cy="36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7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6649" y="1604209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e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envase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633" y="5579978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(container)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7661" y="1622924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e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envase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aluminio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9645" y="5598693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(aluminum container)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0" y="2569076"/>
            <a:ext cx="2842750" cy="1976187"/>
          </a:xfrm>
          <a:prstGeom prst="rect">
            <a:avLst/>
          </a:prstGeom>
        </p:spPr>
      </p:pic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30" y="3183357"/>
            <a:ext cx="2244224" cy="2244224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75" y="2645945"/>
            <a:ext cx="4263190" cy="26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4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63" y="3622515"/>
            <a:ext cx="3568700" cy="2273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desarrollo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  <a:solidFill>
            <a:srgbClr val="56C5F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(development)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5" y="2079788"/>
            <a:ext cx="4251158" cy="2198103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22" y="2019632"/>
            <a:ext cx="3764881" cy="22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9157" y="1131541"/>
            <a:ext cx="4151086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mundo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4122" y="5744932"/>
            <a:ext cx="4151086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(world)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552" y="2133865"/>
            <a:ext cx="6315291" cy="31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2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42974" y="2673962"/>
            <a:ext cx="10591800" cy="82566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Los </a:t>
            </a:r>
            <a:r>
              <a:rPr lang="en-US" sz="44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verbos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ahorrar</a:t>
            </a:r>
            <a:endParaRPr lang="en-US" sz="28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Eras Bold ITC" panose="020B0907030504020204" pitchFamily="34" charset="0"/>
              </a:rPr>
              <a:t>(to save)</a:t>
            </a:r>
            <a:endParaRPr lang="en-US" sz="2800" dirty="0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4" y="2141834"/>
            <a:ext cx="2552700" cy="318770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06" y="2548234"/>
            <a:ext cx="3429000" cy="237490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90" y="2065633"/>
            <a:ext cx="24384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4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conservar</a:t>
            </a:r>
            <a:endParaRPr lang="en-US" sz="28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Eras Bold ITC" panose="020B0907030504020204" pitchFamily="34" charset="0"/>
              </a:rPr>
              <a:t>(to conserve/preserve)</a:t>
            </a:r>
            <a:endParaRPr lang="en-US" sz="2800" dirty="0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87" y="2543368"/>
            <a:ext cx="3568700" cy="228600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28" y="2529554"/>
            <a:ext cx="3341626" cy="23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consumir</a:t>
            </a:r>
            <a:endParaRPr lang="en-US" sz="28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Eras Bold ITC" panose="020B0907030504020204" pitchFamily="34" charset="0"/>
              </a:rPr>
              <a:t>(to consume)</a:t>
            </a:r>
            <a:endParaRPr lang="en-US" sz="2800" dirty="0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77" y="3331224"/>
            <a:ext cx="3810000" cy="21336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93" y="2092760"/>
            <a:ext cx="3785531" cy="2173070"/>
          </a:xfrm>
          <a:prstGeom prst="rect">
            <a:avLst/>
          </a:prstGeom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0" y="2120058"/>
            <a:ext cx="3797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7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1175" y="1204196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contaminar</a:t>
            </a:r>
            <a:endParaRPr lang="en-US" sz="28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5485" y="5704307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Eras Bold ITC" panose="020B0907030504020204" pitchFamily="34" charset="0"/>
              </a:rPr>
              <a:t>(to contaminate/pollute)</a:t>
            </a:r>
            <a:endParaRPr lang="en-US" sz="2800" dirty="0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84" y="2240751"/>
            <a:ext cx="3492500" cy="232410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6" y="2284459"/>
            <a:ext cx="3556000" cy="22860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68" y="2975254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7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multar</a:t>
            </a:r>
            <a:endParaRPr lang="en-US" sz="28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Eras Bold ITC" panose="020B0907030504020204" pitchFamily="34" charset="0"/>
              </a:rPr>
              <a:t>(to fine)</a:t>
            </a:r>
            <a:endParaRPr lang="en-US" sz="2800" dirty="0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68" y="2656882"/>
            <a:ext cx="3625232" cy="241078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36" y="2520978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1175" y="1093235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proteger</a:t>
            </a:r>
            <a:endParaRPr lang="en-US" sz="28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359095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Eras Bold ITC" panose="020B0907030504020204" pitchFamily="34" charset="0"/>
              </a:rPr>
              <a:t>(to protect)</a:t>
            </a:r>
            <a:endParaRPr lang="en-US" sz="2800" dirty="0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13" y="2402801"/>
            <a:ext cx="3289300" cy="246380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4" y="2484196"/>
            <a:ext cx="3505200" cy="23241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05" y="1829568"/>
            <a:ext cx="2578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reciclar</a:t>
            </a:r>
            <a:endParaRPr lang="en-US" sz="28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383754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Eras Bold ITC" panose="020B0907030504020204" pitchFamily="34" charset="0"/>
              </a:rPr>
              <a:t>(to recycle)</a:t>
            </a:r>
            <a:endParaRPr lang="en-US" sz="2800" dirty="0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94" y="1981968"/>
            <a:ext cx="4300979" cy="2877746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65" y="2318518"/>
            <a:ext cx="4504761" cy="26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tirar</a:t>
            </a:r>
            <a:endParaRPr lang="en-US" sz="28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605675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Eras Bold ITC" panose="020B0907030504020204" pitchFamily="34" charset="0"/>
              </a:rPr>
              <a:t>(to throw away/throw out)</a:t>
            </a:r>
            <a:endParaRPr lang="en-US" sz="2800" dirty="0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13" y="2005059"/>
            <a:ext cx="2857500" cy="284480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51" y="2189208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1175" y="1216525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desarrollar</a:t>
            </a:r>
            <a:endParaRPr lang="en-US" sz="28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54" y="5593346"/>
            <a:ext cx="4296230" cy="638629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Eras Bold ITC" panose="020B0907030504020204" pitchFamily="34" charset="0"/>
              </a:rPr>
              <a:t>(to develop)</a:t>
            </a:r>
            <a:endParaRPr lang="en-US" sz="2800" dirty="0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61" y="1987084"/>
            <a:ext cx="3331462" cy="2257584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1" y="2015447"/>
            <a:ext cx="3512171" cy="1966816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92" y="3465401"/>
            <a:ext cx="39624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42974" y="2673962"/>
            <a:ext cx="10591800" cy="82566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El MEDIO </a:t>
            </a:r>
            <a:r>
              <a:rPr lang="en-US" sz="44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Ambiente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4854" y="3561626"/>
            <a:ext cx="10591800" cy="82566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(the environment)</a:t>
            </a:r>
            <a:endParaRPr lang="en-US" sz="4400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42974" y="1038982"/>
            <a:ext cx="10591800" cy="499288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 smtClean="0">
              <a:ln w="28575"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La </a:t>
            </a:r>
            <a:r>
              <a:rPr lang="en-US" sz="36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tarea</a:t>
            </a:r>
            <a: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:  Sam 12-29</a:t>
            </a:r>
          </a:p>
          <a:p>
            <a:pPr algn="ctr"/>
            <a:r>
              <a:rPr lang="en-US" sz="36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(</a:t>
            </a:r>
            <a:r>
              <a:rPr lang="en-US" sz="3600" i="1" cap="none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preguntas</a:t>
            </a:r>
            <a:r>
              <a:rPr lang="en-US" sz="36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en-US" sz="3600" i="1" cap="none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sobre</a:t>
            </a:r>
            <a:r>
              <a:rPr lang="en-US" sz="36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el </a:t>
            </a:r>
            <a:r>
              <a:rPr lang="en-US" sz="3600" i="1" cap="none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medioambiente</a:t>
            </a:r>
            <a:r>
              <a:rPr lang="en-US" sz="36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)</a:t>
            </a:r>
          </a:p>
          <a:p>
            <a:pPr algn="ctr"/>
            <a:endParaRPr lang="en-US" sz="3600" i="1" cap="none" dirty="0" smtClean="0">
              <a:ln w="28575"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36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y</a:t>
            </a:r>
          </a:p>
          <a:p>
            <a:pPr algn="l"/>
            <a:r>
              <a:rPr lang="en-US" sz="36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   </a:t>
            </a:r>
            <a:r>
              <a:rPr lang="en-US" sz="30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    </a:t>
            </a:r>
            <a:r>
              <a:rPr lang="en-US" sz="3000" i="1" u="sng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1 statement</a:t>
            </a:r>
            <a:r>
              <a:rPr lang="en-US" sz="30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in the future tense saying how the OSU    </a:t>
            </a:r>
          </a:p>
          <a:p>
            <a:pPr algn="l"/>
            <a:r>
              <a:rPr lang="en-US" sz="3000" i="1" cap="none" dirty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en-US" sz="30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        incident </a:t>
            </a:r>
            <a:r>
              <a:rPr lang="en-US" sz="3000" i="1" u="sng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will</a:t>
            </a:r>
            <a:r>
              <a:rPr lang="en-US" sz="30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change your life </a:t>
            </a:r>
            <a:r>
              <a:rPr lang="en-US" sz="24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(what will you do differently, etc.)</a:t>
            </a:r>
          </a:p>
          <a:p>
            <a:pPr algn="l"/>
            <a:endParaRPr lang="en-US" sz="3000" i="1" cap="none" dirty="0" smtClean="0">
              <a:ln w="28575"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  <a:latin typeface="Goudy Stout" panose="0202090407030B020401" pitchFamily="18" charset="0"/>
            </a:endParaRPr>
          </a:p>
          <a:p>
            <a:pPr algn="l"/>
            <a:r>
              <a:rPr lang="en-US" sz="30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OR:    </a:t>
            </a:r>
            <a:r>
              <a:rPr lang="en-US" sz="3000" i="1" u="sng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1 statement</a:t>
            </a:r>
            <a:r>
              <a:rPr lang="en-US" sz="30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in the conditional tense saying how the   </a:t>
            </a:r>
          </a:p>
          <a:p>
            <a:pPr algn="l"/>
            <a:r>
              <a:rPr lang="en-US" sz="3000" i="1" cap="none" dirty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en-US" sz="30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        incident </a:t>
            </a:r>
            <a:r>
              <a:rPr lang="en-US" sz="3000" i="1" u="sng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could</a:t>
            </a:r>
            <a:r>
              <a:rPr lang="en-US" sz="3000" i="1" cap="none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change your life </a:t>
            </a:r>
          </a:p>
          <a:p>
            <a:pPr algn="l"/>
            <a:endParaRPr lang="en-US" sz="3600" i="1" cap="none" dirty="0" smtClean="0">
              <a:ln w="28575"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5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42974" y="2477427"/>
            <a:ext cx="10591800" cy="2163867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 smtClean="0">
              <a:ln w="28575"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*Los </a:t>
            </a:r>
            <a:r>
              <a:rPr lang="en-US" sz="36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momentos</a:t>
            </a:r>
            <a: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en-US" sz="36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que</a:t>
            </a:r>
            <a: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en-US" sz="36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te</a:t>
            </a:r>
            <a: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en-US" sz="36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cambian</a:t>
            </a:r>
            <a: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la </a:t>
            </a:r>
            <a:r>
              <a:rPr lang="en-US" sz="36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vida</a:t>
            </a:r>
            <a: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7336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13807" y="0"/>
            <a:ext cx="12205807" cy="6858000"/>
          </a:xfrm>
          <a:prstGeom prst="frame">
            <a:avLst>
              <a:gd name="adj1" fmla="val 6260"/>
            </a:avLst>
          </a:prstGeom>
          <a:solidFill>
            <a:srgbClr val="FD86D5"/>
          </a:solidFill>
          <a:ln>
            <a:solidFill>
              <a:srgbClr val="FD86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IMG_48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78" y="775115"/>
            <a:ext cx="7198288" cy="54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1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-Screen Shot 2016-11-20 at 4.45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34" y="937796"/>
            <a:ext cx="7688011" cy="57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6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ist.files.wordpress.com/2009/08/checkout_rainforest_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17" y="1933505"/>
            <a:ext cx="4979089" cy="354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09157" y="1131541"/>
            <a:ext cx="4151086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bosque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pluvial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79" y="1949699"/>
            <a:ext cx="2656114" cy="357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84122" y="5744932"/>
            <a:ext cx="4151086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(rain forest)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0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2317" y="1131541"/>
            <a:ext cx="4151086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os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recursos</a:t>
            </a:r>
            <a:r>
              <a:rPr lang="en-US" sz="28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naturales</a:t>
            </a:r>
            <a:endParaRPr lang="en-US" sz="28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0442" y="5744932"/>
            <a:ext cx="4151086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(natural resources)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74" y="1806406"/>
            <a:ext cx="4162926" cy="3832379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8" y="2142624"/>
            <a:ext cx="4946316" cy="3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3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9030" y="784690"/>
            <a:ext cx="4151086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32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selva</a:t>
            </a:r>
            <a:endParaRPr lang="en-US" sz="32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242" name="Picture 2" descr="http://cdn.costaricaexperts.com/wp-content/uploads/2014/05/Costa-Rica-Jungle-Anim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4" y="2085137"/>
            <a:ext cx="4739901" cy="286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35" y="1574864"/>
            <a:ext cx="2546727" cy="3792409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19" y="2349758"/>
            <a:ext cx="3606800" cy="224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4122" y="5744932"/>
            <a:ext cx="4151086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(jungle)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9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bushrasbrilliantblog.files.wordpress.com/2014/10/placid_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4" y="1849718"/>
            <a:ext cx="6178757" cy="293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12272" y="1066863"/>
            <a:ext cx="3394416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3200" b="1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naturaleza</a:t>
            </a:r>
            <a:endParaRPr lang="en-US" sz="32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3914" y="5744932"/>
            <a:ext cx="4151086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(nature)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71" y="905625"/>
            <a:ext cx="3606800" cy="22479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31" y="328814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1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42974" y="2673962"/>
            <a:ext cx="10591800" cy="82566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Problemas</a:t>
            </a:r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en-US" sz="44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oudy Stout" panose="0202090407030B020401" pitchFamily="18" charset="0"/>
              </a:rPr>
              <a:t>ambientales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8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1437</TotalTime>
  <Words>315</Words>
  <Application>Microsoft Macintosh PowerPoint</Application>
  <PresentationFormat>Custom</PresentationFormat>
  <Paragraphs>88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Vapor Trail</vt:lpstr>
      <vt:lpstr>NUESTRO MUNDO Y  El Medio ambiente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Medioambiente</dc:title>
  <dc:creator>Gisela Diaz</dc:creator>
  <cp:lastModifiedBy>Rosemarie Payne</cp:lastModifiedBy>
  <cp:revision>75</cp:revision>
  <dcterms:created xsi:type="dcterms:W3CDTF">2016-03-21T00:39:56Z</dcterms:created>
  <dcterms:modified xsi:type="dcterms:W3CDTF">2016-12-01T22:40:04Z</dcterms:modified>
</cp:coreProperties>
</file>