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57" r:id="rId3"/>
    <p:sldId id="294" r:id="rId4"/>
    <p:sldId id="296" r:id="rId5"/>
    <p:sldId id="29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AC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12" y="-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533C-0718-4441-ABB5-9734031E6C94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4EB1-B1C4-4BC7-9F42-93B84424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8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5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4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8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9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4784-FF59-4C41-95C8-CF76E81C3E6A}" type="datetimeFigureOut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D02B-4E30-4B8D-B419-155FEF8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7A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357" y="-760276"/>
            <a:ext cx="11509843" cy="2387600"/>
          </a:xfrm>
        </p:spPr>
        <p:txBody>
          <a:bodyPr/>
          <a:lstStyle/>
          <a:p>
            <a:r>
              <a:rPr lang="en-US" b="1" dirty="0" smtClean="0">
                <a:latin typeface="Eras Bold ITC" panose="020B0907030504020204" pitchFamily="34" charset="0"/>
              </a:rPr>
              <a:t>¿¿</a:t>
            </a:r>
            <a:r>
              <a:rPr lang="en-US" b="1" dirty="0" err="1" smtClean="0">
                <a:latin typeface="Eras Bold ITC" panose="020B0907030504020204" pitchFamily="34" charset="0"/>
              </a:rPr>
              <a:t>Cómo</a:t>
            </a:r>
            <a:r>
              <a:rPr lang="en-US" b="1" dirty="0" smtClean="0">
                <a:latin typeface="Eras Bold ITC" panose="020B0907030504020204" pitchFamily="34" charset="0"/>
              </a:rPr>
              <a:t> </a:t>
            </a:r>
            <a:r>
              <a:rPr lang="en-US" b="1" dirty="0" err="1" smtClean="0">
                <a:latin typeface="Eras Bold ITC" panose="020B0907030504020204" pitchFamily="34" charset="0"/>
              </a:rPr>
              <a:t>será</a:t>
            </a:r>
            <a:r>
              <a:rPr lang="en-US" b="1" dirty="0" smtClean="0">
                <a:latin typeface="Eras Bold ITC" panose="020B0907030504020204" pitchFamily="34" charset="0"/>
              </a:rPr>
              <a:t> </a:t>
            </a:r>
            <a:r>
              <a:rPr lang="en-US" b="1" dirty="0" err="1" smtClean="0">
                <a:latin typeface="Eras Bold ITC" panose="020B0907030504020204" pitchFamily="34" charset="0"/>
              </a:rPr>
              <a:t>nuestro</a:t>
            </a:r>
            <a:r>
              <a:rPr lang="en-US" b="1" dirty="0" smtClean="0">
                <a:latin typeface="Eras Bold ITC" panose="020B0907030504020204" pitchFamily="34" charset="0"/>
              </a:rPr>
              <a:t> </a:t>
            </a:r>
            <a:r>
              <a:rPr lang="en-US" b="1" dirty="0" err="1" smtClean="0">
                <a:latin typeface="Eras Bold ITC" panose="020B0907030504020204" pitchFamily="34" charset="0"/>
              </a:rPr>
              <a:t>futuro</a:t>
            </a:r>
            <a:r>
              <a:rPr lang="en-US" b="1" dirty="0" smtClean="0">
                <a:latin typeface="Eras Bold ITC" panose="020B0907030504020204" pitchFamily="34" charset="0"/>
              </a:rPr>
              <a:t>??</a:t>
            </a:r>
            <a:endParaRPr lang="en-US" b="1" dirty="0"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85" y="177350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orbel" panose="020B0503020204020204" pitchFamily="34" charset="0"/>
              </a:rPr>
              <a:t>Capítulo</a:t>
            </a:r>
            <a:r>
              <a:rPr lang="en-US" sz="3200" dirty="0" smtClean="0">
                <a:latin typeface="Corbel" panose="020B0503020204020204" pitchFamily="34" charset="0"/>
              </a:rPr>
              <a:t> 12 2</a:t>
            </a:r>
            <a:r>
              <a:rPr lang="en-US" sz="3200" baseline="30000" dirty="0" smtClean="0">
                <a:latin typeface="Corbel" panose="020B0503020204020204" pitchFamily="34" charset="0"/>
              </a:rPr>
              <a:t>a</a:t>
            </a:r>
            <a:r>
              <a:rPr lang="en-US" sz="3200" dirty="0" smtClean="0">
                <a:latin typeface="Corbel" panose="020B0503020204020204" pitchFamily="34" charset="0"/>
              </a:rPr>
              <a:t> Parte El </a:t>
            </a:r>
            <a:r>
              <a:rPr lang="en-US" sz="3200" dirty="0" err="1" smtClean="0">
                <a:latin typeface="Corbel" panose="020B0503020204020204" pitchFamily="34" charset="0"/>
              </a:rPr>
              <a:t>tiempo</a:t>
            </a:r>
            <a:r>
              <a:rPr lang="en-US" sz="3200" dirty="0" smtClean="0">
                <a:latin typeface="Corbel" panose="020B0503020204020204" pitchFamily="34" charset="0"/>
              </a:rPr>
              <a:t> </a:t>
            </a:r>
            <a:r>
              <a:rPr lang="en-US" sz="3200" dirty="0" err="1" smtClean="0">
                <a:latin typeface="Corbel" panose="020B0503020204020204" pitchFamily="34" charset="0"/>
              </a:rPr>
              <a:t>futuro</a:t>
            </a:r>
            <a:endParaRPr lang="en-US" sz="3200" dirty="0">
              <a:latin typeface="Corbel" panose="020B0503020204020204" pitchFamily="34" charset="0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41" y="2509173"/>
            <a:ext cx="3887336" cy="561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8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El </a:t>
            </a: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medio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 </a:t>
            </a: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ambiente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 y el </a:t>
            </a: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futuro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Eras Medium ITC" panose="020B0602030504020804" pitchFamily="34" charset="0"/>
              </a:rPr>
              <a:t>Beber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emos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menos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agua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r>
              <a:rPr lang="en-US" dirty="0" err="1" smtClean="0">
                <a:latin typeface="Eras Medium ITC" panose="020B0602030504020804" pitchFamily="34" charset="0"/>
              </a:rPr>
              <a:t>Ha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rá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 </a:t>
            </a:r>
            <a:r>
              <a:rPr lang="en-US" dirty="0" smtClean="0">
                <a:latin typeface="Eras Medium ITC" panose="020B0602030504020804" pitchFamily="34" charset="0"/>
              </a:rPr>
              <a:t>mucho </a:t>
            </a:r>
            <a:r>
              <a:rPr lang="en-US" dirty="0" err="1" smtClean="0">
                <a:latin typeface="Eras Medium ITC" panose="020B0602030504020804" pitchFamily="34" charset="0"/>
              </a:rPr>
              <a:t>más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calor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r>
              <a:rPr lang="en-US" dirty="0" smtClean="0">
                <a:latin typeface="Eras Medium ITC" panose="020B0602030504020804" pitchFamily="34" charset="0"/>
              </a:rPr>
              <a:t>No </a:t>
            </a:r>
            <a:r>
              <a:rPr lang="en-US" dirty="0" err="1" smtClean="0">
                <a:latin typeface="Eras Medium ITC" panose="020B0602030504020804" pitchFamily="34" charset="0"/>
              </a:rPr>
              <a:t>existir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á</a:t>
            </a:r>
            <a:r>
              <a:rPr lang="en-US" dirty="0" smtClean="0">
                <a:latin typeface="Eras Medium ITC" panose="020B0602030504020804" pitchFamily="34" charset="0"/>
              </a:rPr>
              <a:t> la </a:t>
            </a:r>
            <a:r>
              <a:rPr lang="en-US" dirty="0" err="1" smtClean="0">
                <a:latin typeface="Eras Medium ITC" panose="020B0602030504020804" pitchFamily="34" charset="0"/>
              </a:rPr>
              <a:t>Antártica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r>
              <a:rPr lang="en-US" dirty="0" err="1" smtClean="0">
                <a:latin typeface="Eras Medium ITC" panose="020B0602030504020804" pitchFamily="34" charset="0"/>
              </a:rPr>
              <a:t>Hab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rá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guerras</a:t>
            </a:r>
            <a:r>
              <a:rPr lang="en-US" dirty="0" smtClean="0">
                <a:latin typeface="Eras Medium ITC" panose="020B0602030504020804" pitchFamily="34" charset="0"/>
              </a:rPr>
              <a:t> por </a:t>
            </a:r>
            <a:r>
              <a:rPr lang="en-US" dirty="0" err="1" smtClean="0">
                <a:latin typeface="Eras Medium ITC" panose="020B0602030504020804" pitchFamily="34" charset="0"/>
              </a:rPr>
              <a:t>agua</a:t>
            </a:r>
            <a:r>
              <a:rPr lang="en-US" dirty="0">
                <a:latin typeface="Eras Medium ITC" panose="020B0602030504020804" pitchFamily="34" charset="0"/>
              </a:rPr>
              <a:t> </a:t>
            </a:r>
            <a:r>
              <a:rPr lang="en-US" dirty="0" smtClean="0">
                <a:latin typeface="Eras Medium ITC" panose="020B0602030504020804" pitchFamily="34" charset="0"/>
              </a:rPr>
              <a:t>no por </a:t>
            </a:r>
            <a:r>
              <a:rPr lang="en-US" dirty="0" err="1" smtClean="0">
                <a:latin typeface="Eras Medium ITC" panose="020B0602030504020804" pitchFamily="34" charset="0"/>
              </a:rPr>
              <a:t>petróleo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r>
              <a:rPr lang="en-US" dirty="0" err="1" smtClean="0">
                <a:latin typeface="Eras Medium ITC" panose="020B0602030504020804" pitchFamily="34" charset="0"/>
              </a:rPr>
              <a:t>Muchas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especies</a:t>
            </a:r>
            <a:r>
              <a:rPr lang="en-US" dirty="0" smtClean="0">
                <a:latin typeface="Eras Medium ITC" panose="020B0602030504020804" pitchFamily="34" charset="0"/>
              </a:rPr>
              <a:t> de animals </a:t>
            </a:r>
            <a:r>
              <a:rPr lang="en-US" dirty="0" err="1" smtClean="0">
                <a:latin typeface="Eras Medium ITC" panose="020B0602030504020804" pitchFamily="34" charset="0"/>
              </a:rPr>
              <a:t>morir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án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.</a:t>
            </a:r>
          </a:p>
          <a:p>
            <a:r>
              <a:rPr lang="en-US" dirty="0" smtClean="0">
                <a:latin typeface="Eras Medium ITC" panose="020B0602030504020804" pitchFamily="34" charset="0"/>
              </a:rPr>
              <a:t>La </a:t>
            </a:r>
            <a:r>
              <a:rPr lang="en-US" dirty="0" err="1" smtClean="0">
                <a:latin typeface="Eras Medium ITC" panose="020B0602030504020804" pitchFamily="34" charset="0"/>
              </a:rPr>
              <a:t>gente</a:t>
            </a:r>
            <a:r>
              <a:rPr lang="en-US" dirty="0" smtClean="0">
                <a:latin typeface="Eras Medium ITC" panose="020B0602030504020804" pitchFamily="34" charset="0"/>
              </a:rPr>
              <a:t> se </a:t>
            </a:r>
            <a:r>
              <a:rPr lang="en-US" dirty="0" err="1" smtClean="0">
                <a:latin typeface="Eras Medium ITC" panose="020B0602030504020804" pitchFamily="34" charset="0"/>
              </a:rPr>
              <a:t>i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rá</a:t>
            </a:r>
            <a:r>
              <a:rPr lang="en-US" dirty="0" smtClean="0">
                <a:latin typeface="Eras Medium ITC" panose="020B0602030504020804" pitchFamily="34" charset="0"/>
              </a:rPr>
              <a:t> a </a:t>
            </a:r>
            <a:r>
              <a:rPr lang="en-US" dirty="0" err="1" smtClean="0">
                <a:latin typeface="Eras Medium ITC" panose="020B0602030504020804" pitchFamily="34" charset="0"/>
              </a:rPr>
              <a:t>otros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planetas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r>
              <a:rPr lang="en-US" dirty="0" err="1" smtClean="0">
                <a:latin typeface="Eras Medium ITC" panose="020B0602030504020804" pitchFamily="34" charset="0"/>
              </a:rPr>
              <a:t>Canadá</a:t>
            </a:r>
            <a:r>
              <a:rPr lang="en-US" dirty="0" smtClean="0">
                <a:latin typeface="Eras Medium ITC" panose="020B0602030504020804" pitchFamily="34" charset="0"/>
              </a:rPr>
              <a:t> y </a:t>
            </a:r>
            <a:r>
              <a:rPr lang="en-US" dirty="0" err="1" smtClean="0">
                <a:latin typeface="Eras Medium ITC" panose="020B0602030504020804" pitchFamily="34" charset="0"/>
              </a:rPr>
              <a:t>Estados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Unidos</a:t>
            </a:r>
            <a:r>
              <a:rPr lang="en-US" dirty="0" smtClean="0">
                <a:latin typeface="Eras Medium ITC" panose="020B0602030504020804" pitchFamily="34" charset="0"/>
              </a:rPr>
              <a:t> </a:t>
            </a:r>
            <a:r>
              <a:rPr lang="en-US" dirty="0" err="1" smtClean="0">
                <a:latin typeface="Eras Medium ITC" panose="020B0602030504020804" pitchFamily="34" charset="0"/>
              </a:rPr>
              <a:t>ser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Eras Medium ITC" panose="020B0602030504020804" pitchFamily="34" charset="0"/>
              </a:rPr>
              <a:t>án</a:t>
            </a:r>
            <a:r>
              <a:rPr lang="en-US" dirty="0" smtClean="0">
                <a:latin typeface="Eras Medium ITC" panose="020B0602030504020804" pitchFamily="34" charset="0"/>
              </a:rPr>
              <a:t> un solo </a:t>
            </a:r>
            <a:r>
              <a:rPr lang="en-US" dirty="0" err="1" smtClean="0">
                <a:latin typeface="Eras Medium ITC" panose="020B0602030504020804" pitchFamily="34" charset="0"/>
              </a:rPr>
              <a:t>país</a:t>
            </a:r>
            <a:r>
              <a:rPr lang="en-US" dirty="0" smtClean="0">
                <a:latin typeface="Eras Medium ITC" panose="020B0602030504020804" pitchFamily="34" charset="0"/>
              </a:rPr>
              <a:t>.</a:t>
            </a:r>
          </a:p>
          <a:p>
            <a:endParaRPr lang="en-US" dirty="0">
              <a:latin typeface="Eras Medium ITC" panose="020B0602030504020804" pitchFamily="34" charset="0"/>
            </a:endParaRPr>
          </a:p>
        </p:txBody>
      </p:sp>
      <p:pic>
        <p:nvPicPr>
          <p:cNvPr id="1026" name="Picture 2" descr="http://sagemtn.org/wp-content/uploads/2015/12/Climate-Cha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451" y="1825625"/>
            <a:ext cx="3979985" cy="2780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3086" y="1825625"/>
            <a:ext cx="1901371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03086" y="2349727"/>
            <a:ext cx="885371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5430" y="2859061"/>
            <a:ext cx="1168400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03086" y="3356229"/>
            <a:ext cx="1103085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72210" y="3848241"/>
            <a:ext cx="1415141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13487" y="4387197"/>
            <a:ext cx="616854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07752" y="4896415"/>
            <a:ext cx="1037772" cy="4676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1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7A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15 at 2.53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3" y="580728"/>
            <a:ext cx="11804857" cy="5405534"/>
          </a:xfrm>
          <a:prstGeom prst="rect">
            <a:avLst/>
          </a:prstGeom>
          <a:solidFill>
            <a:srgbClr val="FF66CC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462600" y="2389109"/>
            <a:ext cx="4227399" cy="378352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IR + “a” + un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infinitivo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7785" y="1862073"/>
            <a:ext cx="3204416" cy="378353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“going to” [do whatever]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84013" y="1361752"/>
            <a:ext cx="4950541" cy="34307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“the fake future”, near future, immediate future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0114" y="2861251"/>
            <a:ext cx="4110275" cy="384722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Yo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voy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 a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correr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593" y="3392686"/>
            <a:ext cx="3951536" cy="34944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Ellos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) van a comer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8104" y="4719942"/>
            <a:ext cx="4950541" cy="34307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“will”/”shall” [do whatever]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6843" y="5216096"/>
            <a:ext cx="4950541" cy="34307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Sitka Text" panose="02000505000000020004" pitchFamily="2" charset="0"/>
              </a:rPr>
              <a:t>u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n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infinitivo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 +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las</a:t>
            </a:r>
            <a:r>
              <a:rPr lang="en-US" sz="16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terminaciones</a:t>
            </a:r>
            <a:endParaRPr lang="en-US" sz="16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21624" y="29543"/>
            <a:ext cx="599909" cy="6828457"/>
          </a:xfrm>
          <a:prstGeom prst="rect">
            <a:avLst/>
          </a:prstGeom>
          <a:solidFill>
            <a:srgbClr val="FD7A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838974" y="1137154"/>
            <a:ext cx="782651" cy="856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7A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15 at 2.54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892" y="603216"/>
            <a:ext cx="12646733" cy="5126165"/>
          </a:xfrm>
          <a:prstGeom prst="rect">
            <a:avLst/>
          </a:prstGeom>
          <a:solidFill>
            <a:srgbClr val="FF66CC"/>
          </a:solidFill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527284" y="1412929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é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20946" y="1949590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ás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0945" y="2471352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88220" y="1414366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emos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2053" y="1948825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éis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2052" y="2463622"/>
            <a:ext cx="2128523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Sitka Text" panose="02000505000000020004" pitchFamily="2" charset="0"/>
              </a:rPr>
              <a:t>-</a:t>
            </a:r>
            <a:r>
              <a:rPr lang="en-US" sz="28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án</a:t>
            </a:r>
            <a:endParaRPr lang="en-US" sz="28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6991" y="3893260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hablaré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461812" y="0"/>
            <a:ext cx="127683" cy="6828457"/>
          </a:xfrm>
          <a:prstGeom prst="rect">
            <a:avLst/>
          </a:prstGeom>
          <a:solidFill>
            <a:srgbClr val="FD7A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16954" y="4389178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9758" y="4885096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94604" y="3892644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hablaremos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99334" y="4388563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éis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04064" y="4897325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hablar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án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44389" y="3893797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ré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34352" y="4389715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637156" y="4885633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212002" y="3893181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emos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216732" y="4389100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éis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21462" y="4897862"/>
            <a:ext cx="189528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come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án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277957" y="805816"/>
            <a:ext cx="782651" cy="856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323917" y="2586756"/>
            <a:ext cx="782651" cy="856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8647984" y="3894334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viviré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637947" y="4390252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640751" y="4886170"/>
            <a:ext cx="1510768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215597" y="3893718"/>
            <a:ext cx="1652662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viviremos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0229961" y="4391261"/>
            <a:ext cx="1652662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éis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230522" y="4888805"/>
            <a:ext cx="1652662" cy="388105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vivir</a:t>
            </a:r>
            <a:r>
              <a:rPr lang="en-US" sz="2400" b="1" dirty="0" err="1" smtClean="0">
                <a:solidFill>
                  <a:srgbClr val="000000"/>
                </a:solidFill>
                <a:latin typeface="Sitka Text" panose="02000505000000020004" pitchFamily="2" charset="0"/>
              </a:rPr>
              <a:t>án</a:t>
            </a:r>
            <a:endParaRPr lang="en-US" sz="2400" b="1" dirty="0">
              <a:solidFill>
                <a:srgbClr val="000000"/>
              </a:solidFill>
              <a:latin typeface="Sitka Text" panose="02000505000000020004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050513" y="29543"/>
            <a:ext cx="171020" cy="6828457"/>
          </a:xfrm>
          <a:prstGeom prst="rect">
            <a:avLst/>
          </a:prstGeom>
          <a:solidFill>
            <a:srgbClr val="FD7A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0" y="30078"/>
            <a:ext cx="171020" cy="6828457"/>
          </a:xfrm>
          <a:prstGeom prst="rect">
            <a:avLst/>
          </a:prstGeom>
          <a:solidFill>
            <a:srgbClr val="FD7A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9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1-15 at 2.54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5" y="340891"/>
            <a:ext cx="11315347" cy="5832376"/>
          </a:xfrm>
          <a:prstGeom prst="rect">
            <a:avLst/>
          </a:prstGeom>
          <a:solidFill>
            <a:srgbClr val="FD7AC6"/>
          </a:solidFill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407875" y="768974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tomorrow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01533" y="1097784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t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he day-after-tomorrow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7868" y="1439338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later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58572" y="4193560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Sitka Text" panose="02000505000000020004" pitchFamily="2" charset="0"/>
              </a:rPr>
              <a:t>d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ir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1127" y="4500329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har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26522" y="4187189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habr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32348" y="4502530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podr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67784" y="4817870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querr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49985" y="5135410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sabr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001132" y="4253353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pondr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071682" y="4568693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saldr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071682" y="4884033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tendr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06958" y="5199372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vendr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-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pic>
        <p:nvPicPr>
          <p:cNvPr id="29" name="Picture 28" descr="Screen Shot 2016-11-15 at 5.2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97" y="5641632"/>
            <a:ext cx="10978966" cy="956808"/>
          </a:xfrm>
          <a:prstGeom prst="rect">
            <a:avLst/>
          </a:prstGeom>
          <a:solidFill>
            <a:srgbClr val="FD7AC6"/>
          </a:solidFill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2331792" y="5950722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Sitka Text" panose="02000505000000020004" pitchFamily="2" charset="0"/>
              </a:rPr>
              <a:t>y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o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diré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72500" y="5931478"/>
            <a:ext cx="2232033" cy="32274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nosotros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) 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sabremos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97274" y="5950722"/>
            <a:ext cx="1811045" cy="307787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ellos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) </a:t>
            </a:r>
            <a:r>
              <a:rPr lang="en-US" sz="1600" b="1" dirty="0" err="1" smtClean="0">
                <a:solidFill>
                  <a:schemeClr val="tx1"/>
                </a:solidFill>
                <a:latin typeface="Sitka Text" panose="02000505000000020004" pitchFamily="2" charset="0"/>
              </a:rPr>
              <a:t>tendrán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15021" y="1766085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week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15021" y="2103403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week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5020" y="2440723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year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15021" y="2778043"/>
            <a:ext cx="3080953" cy="343069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month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71497" y="2508126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t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his afternoon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65138" y="2144626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tonight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158780" y="1781127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spring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167188" y="1457310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fall/autumn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60832" y="1093808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winter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159557" y="730310"/>
            <a:ext cx="3080953" cy="369010"/>
          </a:xfrm>
          <a:prstGeom prst="rect">
            <a:avLst/>
          </a:prstGeom>
          <a:solidFill>
            <a:srgbClr val="FD7AC6"/>
          </a:solidFill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Sitka Text" panose="02000505000000020004" pitchFamily="2" charset="0"/>
              </a:rPr>
              <a:t>n</a:t>
            </a:r>
            <a:r>
              <a:rPr lang="en-US" sz="1600" b="1" dirty="0" smtClean="0">
                <a:solidFill>
                  <a:schemeClr val="tx1"/>
                </a:solidFill>
                <a:latin typeface="Sitka Text" panose="02000505000000020004" pitchFamily="2" charset="0"/>
              </a:rPr>
              <a:t>ext summer</a:t>
            </a:r>
            <a:endParaRPr lang="en-US" sz="1600" b="1" dirty="0">
              <a:solidFill>
                <a:schemeClr val="tx1"/>
              </a:solidFill>
              <a:latin typeface="Sitka Tex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7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35" y="870857"/>
            <a:ext cx="8170218" cy="41140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486" y="1217884"/>
            <a:ext cx="2745617" cy="389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4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212</Words>
  <Application>Microsoft Macintosh PowerPoint</Application>
  <PresentationFormat>Custom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¿¿Cómo será nuestro futuro??</vt:lpstr>
      <vt:lpstr>El medio ambiente y el futuro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será nuestro futuro?</dc:title>
  <dc:creator>Gisela Diaz</dc:creator>
  <cp:lastModifiedBy>Rosemarie Payne</cp:lastModifiedBy>
  <cp:revision>57</cp:revision>
  <dcterms:created xsi:type="dcterms:W3CDTF">2016-04-03T21:29:21Z</dcterms:created>
  <dcterms:modified xsi:type="dcterms:W3CDTF">2016-11-17T01:15:42Z</dcterms:modified>
</cp:coreProperties>
</file>